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64" r:id="rId8"/>
    <p:sldId id="263" r:id="rId9"/>
    <p:sldId id="259" r:id="rId10"/>
    <p:sldId id="260" r:id="rId11"/>
    <p:sldId id="261" r:id="rId12"/>
    <p:sldId id="26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29" autoAdjust="0"/>
    <p:restoredTop sz="94660"/>
  </p:normalViewPr>
  <p:slideViewPr>
    <p:cSldViewPr snapToGrid="0">
      <p:cViewPr varScale="1">
        <p:scale>
          <a:sx n="87" d="100"/>
          <a:sy n="87" d="100"/>
        </p:scale>
        <p:origin x="53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ma Poole" userId="b2807f3b-3766-4a97-a2e4-f29acbac94c8" providerId="ADAL" clId="{ED514424-F06C-4BFC-8CF3-86BF1A57256A}"/>
    <pc:docChg chg="custSel modSld">
      <pc:chgData name="Emma Poole" userId="b2807f3b-3766-4a97-a2e4-f29acbac94c8" providerId="ADAL" clId="{ED514424-F06C-4BFC-8CF3-86BF1A57256A}" dt="2026-09-21T20:06:27.339" v="95" actId="20577"/>
      <pc:docMkLst>
        <pc:docMk/>
      </pc:docMkLst>
      <pc:sldChg chg="modSp">
        <pc:chgData name="Emma Poole" userId="b2807f3b-3766-4a97-a2e4-f29acbac94c8" providerId="ADAL" clId="{ED514424-F06C-4BFC-8CF3-86BF1A57256A}" dt="2026-09-21T20:06:27.339" v="95" actId="20577"/>
        <pc:sldMkLst>
          <pc:docMk/>
          <pc:sldMk cId="4200642476" sldId="259"/>
        </pc:sldMkLst>
        <pc:spChg chg="mod">
          <ac:chgData name="Emma Poole" userId="b2807f3b-3766-4a97-a2e4-f29acbac94c8" providerId="ADAL" clId="{ED514424-F06C-4BFC-8CF3-86BF1A57256A}" dt="2026-09-21T20:06:27.339" v="95" actId="20577"/>
          <ac:spMkLst>
            <pc:docMk/>
            <pc:sldMk cId="4200642476" sldId="259"/>
            <ac:spMk id="4" creationId="{C3FCB7A9-A579-4B2E-AC68-52729D60944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D6C3FF-1883-4A84-AAF5-F61C2D29B4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D1738B-187F-42AF-B158-BCCF3E742B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E763A4-6812-4438-9656-366AFB34D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E9C9E-59AF-4DAF-8714-3127F3340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F2B63-413F-48FD-ADCE-6D8040920F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82842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B702E-ADE1-4241-86BB-774DCD5CB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28E842-906C-4A81-9CD7-32F799838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6702DD-58CA-4D29-BCD2-5E9CCA2CC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61DCD8-1B08-4A12-BEA8-0CF56E7EB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9F3EFF-EC10-4A12-9FF9-5427E1546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5239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AA3611-542D-4BEC-A30E-64ECE28D8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7F969B-7527-4D50-983B-0BC34D72D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06DD0D-33BA-490F-A4B6-145940848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B8EDF6-7EA3-4CB7-8A92-85CB7AC9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EBD9CF-106C-4A0A-9FFB-1614561BF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0666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A905F-947B-4A54-8E13-597D19969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C459A8-40AB-4049-9B15-74E0B9E544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25E0C8-F354-42FF-B522-EF37C73EF6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883F8B-4D16-43A9-B53E-C63FE7EFB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7C08D2-3DE3-47F5-8271-4280FE8A6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B03549-EC4D-419C-9FAD-7F217CA0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812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B8A3D-5D88-4916-90AE-66994A858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F875D3-77ED-4D62-AD09-E1B5B6E19C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96AC63-FAD2-4C6A-94F6-642B0429F8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77EB2C-390F-4B32-BB07-715CD44DE0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C97AB0-75A8-4115-80B1-7784801BFD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D34CC3-3A3A-4744-B69A-2DA83A0BB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5A7167-1833-48B9-820A-8D96A0F91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D22EC53-530B-4D96-84BF-149B7D6434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023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18F9D-5A25-4AEE-9218-5C84F993C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577A85-D2AC-40E5-9E6A-83B73C749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354785-E551-425A-B711-FFAA7B8B82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CA4567-4373-4CF9-9A9C-69359B415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498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279377-0E15-4532-AF98-EBDDC6604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553E4D-FAB0-4ADA-9430-F4835722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6D49D3-8F5C-4C08-A74D-859D33C34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4994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9245A-41C4-4EE3-BD07-AB90F1458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1A798A-8A2A-49B6-A399-68889B485C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83CCF6-4FC8-41F2-A1F4-F6E76E7317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7CED0F-4F01-4E4A-BEC6-23321FA42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EDD0B3-DDF2-4BCE-ACBA-3147AD455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FA20EC-F627-4DD8-B85D-68C89E447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3574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D11FF-F386-425C-BC10-1BF8E428B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C9A9FD-75AC-4334-AB56-325C8C3EF9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18C386-1613-4B9E-B99D-5183182C2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916C74-BB7B-476F-9F38-875ED633B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CB63DB-9F6D-4B7F-990A-51366EAD4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DDDC79-EC40-44C1-B6CA-F776C5BE8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1242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EC8CFF-5BA4-4800-9BB0-EB208D261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1A684B2-5EEC-4C9D-8DFE-B3756AAB18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6ADC83-52CF-4313-BC36-6F68CCB944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60EA66-EBD7-4FE4-90D3-36C84445D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D8EB08-5B44-4189-A0C0-AC55D5DDC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758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EC4BA2-F70B-4348-8FEE-A9A1270224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450F5B-F3D1-4498-A60F-BA22426BA1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027DDF-D575-42E0-B917-46FFF10D2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E31A2-A949-4E47-9C44-B3C6948E053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6E2537-245D-4BA3-A129-4CE4E45D3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572E2-AF73-422B-8179-82CE6F7E9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535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A6AE29-94CE-4AFF-BF9E-3389EA79D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8F6EC2-96B3-4B63-A31C-054993214D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87AB05-F49C-452E-A683-BB65E65347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E31A2-A949-4E47-9C44-B3C6948E0534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F005-80B2-47E6-90B4-0449B59785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30A65B-2F93-413C-8A9E-73E77FD565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0C4FF-1150-4F4C-92D0-82312DBEC9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4770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littlewandle.org.uk/resources/for-parents/#tabnametabBooksComingHome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7D508-A662-4F31-A578-A708F54661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65071"/>
            <a:ext cx="9144000" cy="1175094"/>
          </a:xfrm>
        </p:spPr>
        <p:txBody>
          <a:bodyPr anchor="t">
            <a:normAutofit fontScale="90000"/>
          </a:bodyPr>
          <a:lstStyle/>
          <a:p>
            <a:r>
              <a:rPr lang="en-GB" sz="6700" b="1" dirty="0"/>
              <a:t>Meet the Teacher: </a:t>
            </a:r>
            <a:r>
              <a:rPr lang="en-GB" dirty="0"/>
              <a:t/>
            </a:r>
            <a:br>
              <a:rPr lang="en-GB" dirty="0"/>
            </a:br>
            <a:r>
              <a:rPr lang="en-GB" dirty="0"/>
              <a:t>Ash Class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7C2092-227D-4A72-8822-C2FBB5F2C2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966" y="3429000"/>
            <a:ext cx="2636068" cy="2636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943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Aims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CB7A9-A579-4B2E-AC68-52729D609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Twinkl" panose="02000000000000000000" pitchFamily="2" charset="0"/>
              </a:rPr>
              <a:t>Curriculum – what your child will learn this year</a:t>
            </a:r>
          </a:p>
          <a:p>
            <a:r>
              <a:rPr lang="en-GB" dirty="0">
                <a:latin typeface="Twinkl" panose="02000000000000000000" pitchFamily="2" charset="0"/>
              </a:rPr>
              <a:t>How you can help at home</a:t>
            </a:r>
          </a:p>
          <a:p>
            <a:r>
              <a:rPr lang="en-GB" dirty="0">
                <a:latin typeface="Twinkl" panose="02000000000000000000" pitchFamily="2" charset="0"/>
              </a:rPr>
              <a:t>Assessment – how we will assess what they know and what we will do to support</a:t>
            </a:r>
          </a:p>
          <a:p>
            <a:r>
              <a:rPr lang="en-GB" dirty="0">
                <a:latin typeface="Twinkl" panose="02000000000000000000" pitchFamily="2" charset="0"/>
              </a:rPr>
              <a:t>Enrichment – the fun activities we have planned to enhance our curriculum offer</a:t>
            </a:r>
          </a:p>
          <a:p>
            <a:r>
              <a:rPr lang="en-GB" dirty="0">
                <a:latin typeface="Twinkl" panose="02000000000000000000" pitchFamily="2" charset="0"/>
              </a:rPr>
              <a:t>Questions</a:t>
            </a:r>
          </a:p>
        </p:txBody>
      </p:sp>
    </p:spTree>
    <p:extLst>
      <p:ext uri="{BB962C8B-B14F-4D97-AF65-F5344CB8AC3E}">
        <p14:creationId xmlns:p14="http://schemas.microsoft.com/office/powerpoint/2010/main" val="29699994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Ash Class teaching structure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CB7A9-A579-4B2E-AC68-52729D609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7529"/>
            <a:ext cx="10515600" cy="3669433"/>
          </a:xfrm>
        </p:spPr>
        <p:txBody>
          <a:bodyPr/>
          <a:lstStyle/>
          <a:p>
            <a:pPr marL="0" indent="0" algn="ctr">
              <a:buNone/>
            </a:pPr>
            <a:r>
              <a:rPr lang="en-GB" dirty="0">
                <a:latin typeface="Twinkl" panose="02000000000000000000" pitchFamily="2" charset="0"/>
              </a:rPr>
              <a:t>Miss Cutler – Monday, Tuesday and Wednesday morning. </a:t>
            </a:r>
          </a:p>
          <a:p>
            <a:pPr marL="0" indent="0" algn="ctr">
              <a:buNone/>
            </a:pPr>
            <a:r>
              <a:rPr lang="en-GB" dirty="0">
                <a:latin typeface="Twinkl" panose="02000000000000000000" pitchFamily="2" charset="0"/>
              </a:rPr>
              <a:t>Mrs Poole – Wednesday afternoon, Thursday and Friday.</a:t>
            </a:r>
          </a:p>
          <a:p>
            <a:pPr marL="0" indent="0" algn="ctr">
              <a:buNone/>
            </a:pPr>
            <a:r>
              <a:rPr lang="en-GB" dirty="0">
                <a:latin typeface="Twinkl" panose="02000000000000000000" pitchFamily="2" charset="0"/>
              </a:rPr>
              <a:t>Supported all week by Mrs Brandt.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11791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Ash Class timetable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4978093"/>
              </p:ext>
            </p:extLst>
          </p:nvPr>
        </p:nvGraphicFramePr>
        <p:xfrm>
          <a:off x="1521068" y="1440828"/>
          <a:ext cx="9495694" cy="520396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7130">
                  <a:extLst>
                    <a:ext uri="{9D8B030D-6E8A-4147-A177-3AD203B41FA5}">
                      <a16:colId xmlns:a16="http://schemas.microsoft.com/office/drawing/2014/main" val="3311496042"/>
                    </a:ext>
                  </a:extLst>
                </a:gridCol>
                <a:gridCol w="1727220">
                  <a:extLst>
                    <a:ext uri="{9D8B030D-6E8A-4147-A177-3AD203B41FA5}">
                      <a16:colId xmlns:a16="http://schemas.microsoft.com/office/drawing/2014/main" val="3492831741"/>
                    </a:ext>
                  </a:extLst>
                </a:gridCol>
                <a:gridCol w="1727836">
                  <a:extLst>
                    <a:ext uri="{9D8B030D-6E8A-4147-A177-3AD203B41FA5}">
                      <a16:colId xmlns:a16="http://schemas.microsoft.com/office/drawing/2014/main" val="2432383841"/>
                    </a:ext>
                  </a:extLst>
                </a:gridCol>
                <a:gridCol w="1727836">
                  <a:extLst>
                    <a:ext uri="{9D8B030D-6E8A-4147-A177-3AD203B41FA5}">
                      <a16:colId xmlns:a16="http://schemas.microsoft.com/office/drawing/2014/main" val="4090212086"/>
                    </a:ext>
                  </a:extLst>
                </a:gridCol>
                <a:gridCol w="1727836">
                  <a:extLst>
                    <a:ext uri="{9D8B030D-6E8A-4147-A177-3AD203B41FA5}">
                      <a16:colId xmlns:a16="http://schemas.microsoft.com/office/drawing/2014/main" val="1277952407"/>
                    </a:ext>
                  </a:extLst>
                </a:gridCol>
                <a:gridCol w="1727836">
                  <a:extLst>
                    <a:ext uri="{9D8B030D-6E8A-4147-A177-3AD203B41FA5}">
                      <a16:colId xmlns:a16="http://schemas.microsoft.com/office/drawing/2014/main" val="551775837"/>
                    </a:ext>
                  </a:extLst>
                </a:gridCol>
              </a:tblGrid>
              <a:tr h="1626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Monday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Tuesday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Wednesday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Thursday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Friday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/>
                </a:tc>
                <a:extLst>
                  <a:ext uri="{0D108BD9-81ED-4DB2-BD59-A6C34878D82A}">
                    <a16:rowId xmlns:a16="http://schemas.microsoft.com/office/drawing/2014/main" val="3317844410"/>
                  </a:ext>
                </a:extLst>
              </a:tr>
              <a:tr h="3253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8.45-9.00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Gross and fine motor activity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Gross and fine motor activity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Gross and fine motor activity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Gross and fine motor activity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Gross and fine motor activity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extLst>
                  <a:ext uri="{0D108BD9-81ED-4DB2-BD59-A6C34878D82A}">
                    <a16:rowId xmlns:a16="http://schemas.microsoft.com/office/drawing/2014/main" val="3165137205"/>
                  </a:ext>
                </a:extLst>
              </a:tr>
              <a:tr h="3144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9.00-9.30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Phonics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Phonics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Phonics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Phonics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Celebration assembly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extLst>
                  <a:ext uri="{0D108BD9-81ED-4DB2-BD59-A6C34878D82A}">
                    <a16:rowId xmlns:a16="http://schemas.microsoft.com/office/drawing/2014/main" val="125844953"/>
                  </a:ext>
                </a:extLst>
              </a:tr>
              <a:tr h="3253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9.30-10.15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Provision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Provision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Provision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Provision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Provision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extLst>
                  <a:ext uri="{0D108BD9-81ED-4DB2-BD59-A6C34878D82A}">
                    <a16:rowId xmlns:a16="http://schemas.microsoft.com/office/drawing/2014/main" val="3785728924"/>
                  </a:ext>
                </a:extLst>
              </a:tr>
              <a:tr h="3253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10.15-10.30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Social Snack time</a:t>
                      </a:r>
                      <a:endParaRPr lang="en-GB" sz="9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Brain break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Social Snack time</a:t>
                      </a:r>
                      <a:endParaRPr lang="en-GB" sz="9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Brain break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Social Snack time</a:t>
                      </a:r>
                      <a:endParaRPr lang="en-GB" sz="9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Brain break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Social Snack time</a:t>
                      </a:r>
                      <a:endParaRPr lang="en-GB" sz="9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Brain break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Social Snack time</a:t>
                      </a:r>
                      <a:endParaRPr lang="en-GB" sz="9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Brain break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/>
                </a:tc>
                <a:extLst>
                  <a:ext uri="{0D108BD9-81ED-4DB2-BD59-A6C34878D82A}">
                    <a16:rowId xmlns:a16="http://schemas.microsoft.com/office/drawing/2014/main" val="2971204847"/>
                  </a:ext>
                </a:extLst>
              </a:tr>
              <a:tr h="3253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10.30-10.45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Drawing Club Input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Drawing Club Input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Drawing Club Input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Drawing Club Input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Phonics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extLst>
                  <a:ext uri="{0D108BD9-81ED-4DB2-BD59-A6C34878D82A}">
                    <a16:rowId xmlns:a16="http://schemas.microsoft.com/office/drawing/2014/main" val="671853029"/>
                  </a:ext>
                </a:extLst>
              </a:tr>
              <a:tr h="3253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10.45-11.15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Provision</a:t>
                      </a:r>
                      <a:endParaRPr lang="en-GB" sz="9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Drawing Club groups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Provision</a:t>
                      </a:r>
                      <a:endParaRPr lang="en-GB" sz="9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Drawing Club groups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Provision</a:t>
                      </a:r>
                      <a:endParaRPr lang="en-GB" sz="9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Drawing Club groups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Provision</a:t>
                      </a:r>
                      <a:endParaRPr lang="en-GB" sz="9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Drawing Club groups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Provision</a:t>
                      </a:r>
                      <a:endParaRPr lang="en-GB" sz="9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Drawing Club groups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extLst>
                  <a:ext uri="{0D108BD9-81ED-4DB2-BD59-A6C34878D82A}">
                    <a16:rowId xmlns:a16="http://schemas.microsoft.com/office/drawing/2014/main" val="2095010888"/>
                  </a:ext>
                </a:extLst>
              </a:tr>
              <a:tr h="3253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11.15-11.45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Little Wandle reading groups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Little Wandle reading groups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Little Wandle reading groups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Little Wandle reading groups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Little Wandle reading groups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/>
                </a:tc>
                <a:extLst>
                  <a:ext uri="{0D108BD9-81ED-4DB2-BD59-A6C34878D82A}">
                    <a16:rowId xmlns:a16="http://schemas.microsoft.com/office/drawing/2014/main" val="2971177095"/>
                  </a:ext>
                </a:extLst>
              </a:tr>
              <a:tr h="3253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11.45-11.55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Handwriting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Handwriting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Handwriting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Handwriting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Handwriting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extLst>
                  <a:ext uri="{0D108BD9-81ED-4DB2-BD59-A6C34878D82A}">
                    <a16:rowId xmlns:a16="http://schemas.microsoft.com/office/drawing/2014/main" val="2527812573"/>
                  </a:ext>
                </a:extLst>
              </a:tr>
              <a:tr h="3253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12.00-1.00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Lunch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Lunch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Lunch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/>
                </a:tc>
                <a:extLst>
                  <a:ext uri="{0D108BD9-81ED-4DB2-BD59-A6C34878D82A}">
                    <a16:rowId xmlns:a16="http://schemas.microsoft.com/office/drawing/2014/main" val="3291896177"/>
                  </a:ext>
                </a:extLst>
              </a:tr>
              <a:tr h="3253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1.00-1.20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Register</a:t>
                      </a:r>
                      <a:endParaRPr lang="en-GB" sz="9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Maths input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Register</a:t>
                      </a:r>
                      <a:endParaRPr lang="en-GB" sz="9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Maths input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Register</a:t>
                      </a:r>
                      <a:endParaRPr lang="en-GB" sz="9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Maths input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Register</a:t>
                      </a:r>
                      <a:endParaRPr lang="en-GB" sz="9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Maths input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Register</a:t>
                      </a:r>
                      <a:endParaRPr lang="en-GB" sz="9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Maths input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/>
                </a:tc>
                <a:extLst>
                  <a:ext uri="{0D108BD9-81ED-4DB2-BD59-A6C34878D82A}">
                    <a16:rowId xmlns:a16="http://schemas.microsoft.com/office/drawing/2014/main" val="3157177575"/>
                  </a:ext>
                </a:extLst>
              </a:tr>
              <a:tr h="1626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1.20-1.45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Focused provision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Focused provision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Focused provision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Focused provision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Focused provision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extLst>
                  <a:ext uri="{0D108BD9-81ED-4DB2-BD59-A6C34878D82A}">
                    <a16:rowId xmlns:a16="http://schemas.microsoft.com/office/drawing/2014/main" val="3698161150"/>
                  </a:ext>
                </a:extLst>
              </a:tr>
              <a:tr h="65062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1.45-3.00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Provision</a:t>
                      </a:r>
                      <a:endParaRPr lang="en-GB" sz="9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P.E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Provision</a:t>
                      </a:r>
                      <a:endParaRPr lang="en-GB" sz="9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Understanding of the World/PSHE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Provision</a:t>
                      </a:r>
                      <a:endParaRPr lang="en-GB" sz="9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Understanding of the World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Provision</a:t>
                      </a:r>
                      <a:endParaRPr lang="en-GB" sz="9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Understanding of the World/Expressive arts and design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Provision</a:t>
                      </a:r>
                      <a:endParaRPr lang="en-GB" sz="9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P.E/Forest School</a:t>
                      </a:r>
                      <a:endParaRPr lang="en-GB" sz="9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Library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extLst>
                  <a:ext uri="{0D108BD9-81ED-4DB2-BD59-A6C34878D82A}">
                    <a16:rowId xmlns:a16="http://schemas.microsoft.com/office/drawing/2014/main" val="2709091535"/>
                  </a:ext>
                </a:extLst>
              </a:tr>
              <a:tr h="48796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3.00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Story time</a:t>
                      </a:r>
                      <a:endParaRPr lang="en-GB" sz="9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Rhyme time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Story time</a:t>
                      </a:r>
                      <a:endParaRPr lang="en-GB" sz="9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Rhyme time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Story time</a:t>
                      </a:r>
                      <a:endParaRPr lang="en-GB" sz="9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Rhyme time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Story time</a:t>
                      </a:r>
                      <a:endParaRPr lang="en-GB" sz="9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Rhyme time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Story time</a:t>
                      </a:r>
                      <a:endParaRPr lang="en-GB" sz="9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Rhyme time</a:t>
                      </a:r>
                      <a:endParaRPr lang="en-GB" sz="9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/>
                </a:tc>
                <a:extLst>
                  <a:ext uri="{0D108BD9-81ED-4DB2-BD59-A6C34878D82A}">
                    <a16:rowId xmlns:a16="http://schemas.microsoft.com/office/drawing/2014/main" val="437769303"/>
                  </a:ext>
                </a:extLst>
              </a:tr>
              <a:tr h="16265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3.20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Getting ready for home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Getting ready for home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Getting ready for home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Getting ready for home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Getting ready for home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extLst>
                  <a:ext uri="{0D108BD9-81ED-4DB2-BD59-A6C34878D82A}">
                    <a16:rowId xmlns:a16="http://schemas.microsoft.com/office/drawing/2014/main" val="1781189386"/>
                  </a:ext>
                </a:extLst>
              </a:tr>
              <a:tr h="32531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3.30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Dismissal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Dismissal</a:t>
                      </a:r>
                      <a:endParaRPr lang="en-GB" sz="900">
                        <a:effectLst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 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Dismissal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Dismissal</a:t>
                      </a:r>
                      <a:endParaRPr lang="en-GB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Dismissal</a:t>
                      </a:r>
                      <a:endParaRPr lang="en-GB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457" marR="54457" marT="0" marB="0"/>
                </a:tc>
                <a:extLst>
                  <a:ext uri="{0D108BD9-81ED-4DB2-BD59-A6C34878D82A}">
                    <a16:rowId xmlns:a16="http://schemas.microsoft.com/office/drawing/2014/main" val="15354962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6929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031" y="54771"/>
            <a:ext cx="10515600" cy="1044267"/>
          </a:xfrm>
        </p:spPr>
        <p:txBody>
          <a:bodyPr/>
          <a:lstStyle/>
          <a:p>
            <a:r>
              <a:rPr lang="en-GB" dirty="0"/>
              <a:t>Curriculum</a:t>
            </a: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0366277"/>
              </p:ext>
            </p:extLst>
          </p:nvPr>
        </p:nvGraphicFramePr>
        <p:xfrm>
          <a:off x="571502" y="861648"/>
          <a:ext cx="10747128" cy="567982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35026">
                  <a:extLst>
                    <a:ext uri="{9D8B030D-6E8A-4147-A177-3AD203B41FA5}">
                      <a16:colId xmlns:a16="http://schemas.microsoft.com/office/drawing/2014/main" val="3510142051"/>
                    </a:ext>
                  </a:extLst>
                </a:gridCol>
                <a:gridCol w="1535026">
                  <a:extLst>
                    <a:ext uri="{9D8B030D-6E8A-4147-A177-3AD203B41FA5}">
                      <a16:colId xmlns:a16="http://schemas.microsoft.com/office/drawing/2014/main" val="1910179774"/>
                    </a:ext>
                  </a:extLst>
                </a:gridCol>
                <a:gridCol w="1535026">
                  <a:extLst>
                    <a:ext uri="{9D8B030D-6E8A-4147-A177-3AD203B41FA5}">
                      <a16:colId xmlns:a16="http://schemas.microsoft.com/office/drawing/2014/main" val="3128503000"/>
                    </a:ext>
                  </a:extLst>
                </a:gridCol>
                <a:gridCol w="1535026">
                  <a:extLst>
                    <a:ext uri="{9D8B030D-6E8A-4147-A177-3AD203B41FA5}">
                      <a16:colId xmlns:a16="http://schemas.microsoft.com/office/drawing/2014/main" val="4103777418"/>
                    </a:ext>
                  </a:extLst>
                </a:gridCol>
                <a:gridCol w="1535026">
                  <a:extLst>
                    <a:ext uri="{9D8B030D-6E8A-4147-A177-3AD203B41FA5}">
                      <a16:colId xmlns:a16="http://schemas.microsoft.com/office/drawing/2014/main" val="2842752095"/>
                    </a:ext>
                  </a:extLst>
                </a:gridCol>
                <a:gridCol w="1535999">
                  <a:extLst>
                    <a:ext uri="{9D8B030D-6E8A-4147-A177-3AD203B41FA5}">
                      <a16:colId xmlns:a16="http://schemas.microsoft.com/office/drawing/2014/main" val="3282299177"/>
                    </a:ext>
                  </a:extLst>
                </a:gridCol>
                <a:gridCol w="1535999">
                  <a:extLst>
                    <a:ext uri="{9D8B030D-6E8A-4147-A177-3AD203B41FA5}">
                      <a16:colId xmlns:a16="http://schemas.microsoft.com/office/drawing/2014/main" val="1368788271"/>
                    </a:ext>
                  </a:extLst>
                </a:gridCol>
              </a:tblGrid>
              <a:tr h="1000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 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Autumn 1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Autumn 2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Spring 1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Spring 2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Summer 1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Summer 2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extLst>
                  <a:ext uri="{0D108BD9-81ED-4DB2-BD59-A6C34878D82A}">
                    <a16:rowId xmlns:a16="http://schemas.microsoft.com/office/drawing/2014/main" val="375013937"/>
                  </a:ext>
                </a:extLst>
              </a:tr>
              <a:tr h="2079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Reading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Little Wandle Phonics – see separate handout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Little Wandle Phonics– see separate handout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Little Wandle Phonics– see separate handout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Little Wandle Phonics– see separate handout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Little Wandle Phonics– see separate handout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Little Wandle Phonics– see separate handout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extLst>
                  <a:ext uri="{0D108BD9-81ED-4DB2-BD59-A6C34878D82A}">
                    <a16:rowId xmlns:a16="http://schemas.microsoft.com/office/drawing/2014/main" val="3972369737"/>
                  </a:ext>
                </a:extLst>
              </a:tr>
              <a:tr h="2079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Writing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Drawing Club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Drawing Club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Drawing Club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Drawing Club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Drawing Club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Drawing Club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extLst>
                  <a:ext uri="{0D108BD9-81ED-4DB2-BD59-A6C34878D82A}">
                    <a16:rowId xmlns:a16="http://schemas.microsoft.com/office/drawing/2014/main" val="2659899092"/>
                  </a:ext>
                </a:extLst>
              </a:tr>
              <a:tr h="3864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Handwriting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Unit 1- practising patterns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 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Unit 2- Curly letter family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Unit 3- Long letter family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 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Unit 4- bouncy letter family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Unit 5- zig zag letter family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 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Unit 6- Capital letters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 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Unit 6- Capital letters- contd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Unit 7- Digraphs and Trigraphs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 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Unit 7- Digraphs and Trigraphs- contd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 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extLst>
                  <a:ext uri="{0D108BD9-81ED-4DB2-BD59-A6C34878D82A}">
                    <a16:rowId xmlns:a16="http://schemas.microsoft.com/office/drawing/2014/main" val="957285470"/>
                  </a:ext>
                </a:extLst>
              </a:tr>
              <a:tr h="2079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Maths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White Rose Maths – see separate hand out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White Rose Maths – see separate hand out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White Rose Maths – see separate hand out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White Rose Maths – see separate hand out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White Rose Maths – see separate hand out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White Rose Maths – see separate hand out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extLst>
                  <a:ext uri="{0D108BD9-81ED-4DB2-BD59-A6C34878D82A}">
                    <a16:rowId xmlns:a16="http://schemas.microsoft.com/office/drawing/2014/main" val="1777551233"/>
                  </a:ext>
                </a:extLst>
              </a:tr>
              <a:tr h="3864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Understanding of the World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The Natural World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Seasons 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Light and Dark- nocturnal animals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Seasons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Artic/Antarctica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Our environment/our local environment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Seasons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Seasons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Planting/gardening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Seasons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Lifecycles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Habitats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Seasons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Farm animals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Food from farms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Farming around the world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extLst>
                  <a:ext uri="{0D108BD9-81ED-4DB2-BD59-A6C34878D82A}">
                    <a16:rowId xmlns:a16="http://schemas.microsoft.com/office/drawing/2014/main" val="3361277019"/>
                  </a:ext>
                </a:extLst>
              </a:tr>
              <a:tr h="3864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Understanding of the World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People and Communities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Me and my family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Diwali Day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Harvest festival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 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Christmas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 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Chinese New Year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Mother’s Day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Mapping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Shrove Tuesday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Easter 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Eid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St George’s Day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 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Father’s day 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Farmers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 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extLst>
                  <a:ext uri="{0D108BD9-81ED-4DB2-BD59-A6C34878D82A}">
                    <a16:rowId xmlns:a16="http://schemas.microsoft.com/office/drawing/2014/main" val="3796104641"/>
                  </a:ext>
                </a:extLst>
              </a:tr>
              <a:tr h="2886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Understanding of the World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Past and Present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Me and my family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How I’ve changed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Guy Fawkes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 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Our Environment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Farming in the past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056567"/>
                  </a:ext>
                </a:extLst>
              </a:tr>
              <a:tr h="28860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PSHE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Self regulating, listening and following instructions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 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Self regulation – my feelings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 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Building Relationships – My family and Friends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Building Relationships – Special relationships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 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Managing Self – My wellbeing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Managing Self – Taking on Challenges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extLst>
                  <a:ext uri="{0D108BD9-81ED-4DB2-BD59-A6C34878D82A}">
                    <a16:rowId xmlns:a16="http://schemas.microsoft.com/office/drawing/2014/main" val="2140643086"/>
                  </a:ext>
                </a:extLst>
              </a:tr>
              <a:tr h="4842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Expressive Arts and Design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Creating with materials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 grid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Drawing- controlled lines when drawing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Shades- lighter and darker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Self portaraits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Diwali crafts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Christmas crafts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Painting/Colour mixing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Printing- printing repeating patterns- flowers and food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Sculpture and box modelling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Natural collage- transient art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Clay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 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690399"/>
                  </a:ext>
                </a:extLst>
              </a:tr>
              <a:tr h="38643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Expressive Arts and Design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Being imaginative and expressive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Experimenting with sounds Nursery Rhymes and action songs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 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Christmas Nativity Songs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Singing well known Nursery Rhymes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Exploring Instruments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Experimenting with pitch/dynamics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Experimenting with instruments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 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Exploring Composition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extLst>
                  <a:ext uri="{0D108BD9-81ED-4DB2-BD59-A6C34878D82A}">
                    <a16:rowId xmlns:a16="http://schemas.microsoft.com/office/drawing/2014/main" val="1419235448"/>
                  </a:ext>
                </a:extLst>
              </a:tr>
              <a:tr h="2079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Computing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Technology in Toys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Using Technology for a Purpose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 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Basics of Coding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 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692234"/>
                  </a:ext>
                </a:extLst>
              </a:tr>
              <a:tr h="4842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Physical Development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Gross Motor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Fundamental movement skills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Yoga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Gross motor alphabet activities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Gymnastics 1- floor based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Dance 1- short stories and animals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 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Gymnastics 2- apparatus</a:t>
                      </a: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Ball skills 1</a:t>
                      </a:r>
                      <a:endParaRPr lang="en-GB" sz="600">
                        <a:effectLst/>
                      </a:endParaRP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 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Ball skills Unit 2</a:t>
                      </a:r>
                      <a:endParaRPr lang="en-GB" sz="600">
                        <a:effectLst/>
                      </a:endParaRP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 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Athletics</a:t>
                      </a: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 </a:t>
                      </a:r>
                      <a:endParaRPr lang="en-GB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Athletics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Consolidation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extLst>
                  <a:ext uri="{0D108BD9-81ED-4DB2-BD59-A6C34878D82A}">
                    <a16:rowId xmlns:a16="http://schemas.microsoft.com/office/drawing/2014/main" val="4225349639"/>
                  </a:ext>
                </a:extLst>
              </a:tr>
              <a:tr h="165665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Physical Development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Fine Motor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 gridSpan="2">
                  <a:txBody>
                    <a:bodyPr/>
                    <a:lstStyle/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Develop arm/hand/finger strength and pincer grip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Pencil grip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Gross motor mark making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Dance ribbons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Mark making- pre writing shapes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Mark making- messy play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Tweezer activities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Scissors with playdough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Lacing cards/threading activities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Dot marker art- bingo dabbers/finger painting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Sicker art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Pipettes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Bubble wrap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Using a knife and fork in the lunch hall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Simple clothing fastenings</a:t>
                      </a:r>
                    </a:p>
                    <a:p>
                      <a:pPr algn="ctr"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Building a tower/model using larger construction- duplo</a:t>
                      </a: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Using pegs- large</a:t>
                      </a:r>
                      <a:endParaRPr lang="en-GB" sz="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Develop pincer grip, finger strength, control</a:t>
                      </a:r>
                      <a:endParaRPr lang="en-GB" sz="600">
                        <a:effectLst/>
                      </a:endParaRP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 </a:t>
                      </a:r>
                      <a:endParaRPr lang="en-GB" sz="600">
                        <a:effectLst/>
                      </a:endParaRP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Hammer shapes</a:t>
                      </a:r>
                      <a:endParaRPr lang="en-GB" sz="600">
                        <a:effectLst/>
                      </a:endParaRP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Nuts and bolts</a:t>
                      </a:r>
                      <a:endParaRPr lang="en-GB" sz="600">
                        <a:effectLst/>
                      </a:endParaRP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Cotton bud printing</a:t>
                      </a:r>
                      <a:endParaRPr lang="en-GB" sz="600">
                        <a:effectLst/>
                      </a:endParaRP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Pegs and peg boards/geo boards</a:t>
                      </a:r>
                      <a:endParaRPr lang="en-GB" sz="600">
                        <a:effectLst/>
                      </a:endParaRP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Cutting skills- cooking</a:t>
                      </a:r>
                      <a:endParaRPr lang="en-GB" sz="600">
                        <a:effectLst/>
                      </a:endParaRP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Pencil control- shapes/letter formation/numbers</a:t>
                      </a:r>
                      <a:endParaRPr lang="en-GB" sz="600">
                        <a:effectLst/>
                      </a:endParaRP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Scissors- cutting lines and simple shapes</a:t>
                      </a:r>
                      <a:endParaRPr lang="en-GB" sz="600">
                        <a:effectLst/>
                      </a:endParaRP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Managing fastenings</a:t>
                      </a:r>
                      <a:endParaRPr lang="en-GB" sz="600">
                        <a:effectLst/>
                      </a:endParaRP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Hole punch activities</a:t>
                      </a:r>
                      <a:endParaRPr lang="en-GB" sz="600">
                        <a:effectLst/>
                      </a:endParaRP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Building a tower/model using larger construction- duplo/lego</a:t>
                      </a:r>
                      <a:endParaRPr lang="en-GB" sz="60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>
                          <a:effectLst/>
                        </a:rPr>
                        <a:t>Using pegs- small</a:t>
                      </a:r>
                      <a:endParaRPr lang="en-GB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GB" sz="500" dirty="0">
                          <a:effectLst/>
                        </a:rPr>
                        <a:t>Secure, effective pencil grip, good pencil control and confident use of tools including scissors</a:t>
                      </a:r>
                      <a:endParaRPr lang="en-GB" sz="600" dirty="0">
                        <a:effectLst/>
                      </a:endParaRP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GB" sz="500" dirty="0">
                          <a:effectLst/>
                        </a:rPr>
                        <a:t>Dot to dot challenges</a:t>
                      </a:r>
                      <a:endParaRPr lang="en-GB" sz="600" dirty="0">
                        <a:effectLst/>
                      </a:endParaRP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GB" sz="500" dirty="0">
                          <a:effectLst/>
                        </a:rPr>
                        <a:t>Handwriting</a:t>
                      </a:r>
                      <a:endParaRPr lang="en-GB" sz="600" dirty="0">
                        <a:effectLst/>
                      </a:endParaRP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GB" sz="500" dirty="0">
                          <a:effectLst/>
                        </a:rPr>
                        <a:t>Smaller sticker activities</a:t>
                      </a:r>
                      <a:endParaRPr lang="en-GB" sz="600" dirty="0">
                        <a:effectLst/>
                      </a:endParaRP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en-GB" sz="500" dirty="0">
                          <a:effectLst/>
                        </a:rPr>
                        <a:t>Tweezer activities</a:t>
                      </a:r>
                      <a:endParaRPr lang="en-GB" sz="6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500" dirty="0">
                          <a:effectLst/>
                        </a:rPr>
                        <a:t>Building a tower/model using larger </a:t>
                      </a:r>
                      <a:r>
                        <a:rPr lang="en-GB" sz="500" dirty="0" err="1">
                          <a:effectLst/>
                        </a:rPr>
                        <a:t>contruction</a:t>
                      </a:r>
                      <a:r>
                        <a:rPr lang="en-GB" sz="500" dirty="0">
                          <a:effectLst/>
                        </a:rPr>
                        <a:t>- </a:t>
                      </a:r>
                      <a:r>
                        <a:rPr lang="en-GB" sz="500" dirty="0" err="1">
                          <a:effectLst/>
                        </a:rPr>
                        <a:t>lego</a:t>
                      </a:r>
                      <a:endParaRPr lang="en-GB" sz="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882" marR="31882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9249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7796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you can help at home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CB7A9-A579-4B2E-AC68-52729D6094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Twinkl" panose="02000000000000000000" pitchFamily="2" charset="0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Supporting your child with reading at home</a:t>
            </a:r>
            <a:endParaRPr lang="en-GB" dirty="0">
              <a:latin typeface="Twinkl" panose="02000000000000000000" pitchFamily="2" charset="0"/>
            </a:endParaRPr>
          </a:p>
          <a:p>
            <a:r>
              <a:rPr lang="en-GB" dirty="0">
                <a:latin typeface="Twinkl" panose="02000000000000000000" pitchFamily="2" charset="0"/>
              </a:rPr>
              <a:t>Weekly phonics homework</a:t>
            </a:r>
          </a:p>
          <a:p>
            <a:r>
              <a:rPr lang="en-GB" dirty="0">
                <a:latin typeface="Twinkl" panose="02000000000000000000" pitchFamily="2" charset="0"/>
              </a:rPr>
              <a:t>Independence skills </a:t>
            </a:r>
          </a:p>
          <a:p>
            <a:r>
              <a:rPr lang="en-GB" dirty="0">
                <a:latin typeface="Twinkl" panose="02000000000000000000" pitchFamily="2" charset="0"/>
              </a:rPr>
              <a:t>Talk and listen</a:t>
            </a:r>
          </a:p>
          <a:p>
            <a:r>
              <a:rPr lang="en-GB" dirty="0">
                <a:latin typeface="Twinkl" panose="02000000000000000000" pitchFamily="2" charset="0"/>
              </a:rPr>
              <a:t>Be patient they will be tired! </a:t>
            </a:r>
          </a:p>
        </p:txBody>
      </p:sp>
    </p:spTree>
    <p:extLst>
      <p:ext uri="{BB962C8B-B14F-4D97-AF65-F5344CB8AC3E}">
        <p14:creationId xmlns:p14="http://schemas.microsoft.com/office/powerpoint/2010/main" val="4200642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Assessment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CB7A9-A579-4B2E-AC68-52729D609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5447" y="1978025"/>
            <a:ext cx="10515600" cy="4351338"/>
          </a:xfrm>
        </p:spPr>
        <p:txBody>
          <a:bodyPr>
            <a:normAutofit/>
          </a:bodyPr>
          <a:lstStyle/>
          <a:p>
            <a:r>
              <a:rPr lang="en-GB" dirty="0">
                <a:latin typeface="Twinkl" panose="02000000000000000000" pitchFamily="2" charset="0"/>
              </a:rPr>
              <a:t>Reception Baseline Assessment – First 6 weeks</a:t>
            </a:r>
          </a:p>
          <a:p>
            <a:r>
              <a:rPr lang="en-GB" dirty="0">
                <a:latin typeface="Twinkl" panose="02000000000000000000" pitchFamily="2" charset="0"/>
              </a:rPr>
              <a:t>Half Termly Phonic Assessments </a:t>
            </a:r>
          </a:p>
          <a:p>
            <a:r>
              <a:rPr lang="en-GB" dirty="0">
                <a:latin typeface="Twinkl" panose="02000000000000000000" pitchFamily="2" charset="0"/>
              </a:rPr>
              <a:t>Tapestry</a:t>
            </a:r>
          </a:p>
          <a:p>
            <a:r>
              <a:rPr lang="en-GB" dirty="0">
                <a:latin typeface="Twinkl" panose="02000000000000000000" pitchFamily="2" charset="0"/>
              </a:rPr>
              <a:t>Teacher Assessments</a:t>
            </a:r>
          </a:p>
          <a:p>
            <a:r>
              <a:rPr lang="en-GB" dirty="0">
                <a:latin typeface="Twinkl" panose="02000000000000000000" pitchFamily="2" charset="0"/>
              </a:rPr>
              <a:t>Summer 2026 – Foundation Stage Profile</a:t>
            </a:r>
          </a:p>
          <a:p>
            <a:endParaRPr lang="en-GB" dirty="0">
              <a:latin typeface="Twinkl" panose="02000000000000000000" pitchFamily="2" charset="0"/>
            </a:endParaRPr>
          </a:p>
          <a:p>
            <a:r>
              <a:rPr lang="en-GB" dirty="0">
                <a:latin typeface="Twinkl" panose="02000000000000000000" pitchFamily="2" charset="0"/>
              </a:rPr>
              <a:t>Progress will be shared at parents evenings.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5FA5C0-EB76-464A-BDE7-C4F14E6D11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58967" y="782425"/>
            <a:ext cx="2815215" cy="372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6542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5400" dirty="0"/>
              <a:t>Enrichment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FCB7A9-A579-4B2E-AC68-52729D609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6502" y="365125"/>
            <a:ext cx="6764383" cy="1892935"/>
          </a:xfrm>
        </p:spPr>
        <p:txBody>
          <a:bodyPr>
            <a:normAutofit fontScale="92500" lnSpcReduction="20000"/>
          </a:bodyPr>
          <a:lstStyle/>
          <a:p>
            <a:r>
              <a:rPr lang="en-US" sz="1800" dirty="0">
                <a:latin typeface="Twinkl" panose="02000000000000000000" pitchFamily="2" charset="0"/>
              </a:rPr>
              <a:t>Autumn- Harvest festival at Bubwith Church, Diwali Day- visitor/workshops in school, Christingle at Bubwith Church, walks around our school grounds, visit to the pantomime in York.</a:t>
            </a:r>
          </a:p>
          <a:p>
            <a:r>
              <a:rPr lang="en-US" sz="1800" dirty="0">
                <a:latin typeface="Twinkl" panose="02000000000000000000" pitchFamily="2" charset="0"/>
              </a:rPr>
              <a:t>Spring- Chinese New Year activities, Pancake Day, visit to the a farm, walks and visits to places in our local community- post office/Jug and Bottle</a:t>
            </a:r>
            <a:r>
              <a:rPr lang="en-US" sz="1800" dirty="0" smtClean="0">
                <a:latin typeface="Twinkl" panose="02000000000000000000" pitchFamily="2" charset="0"/>
              </a:rPr>
              <a:t>. Growing food- </a:t>
            </a:r>
            <a:r>
              <a:rPr lang="en-US" sz="1800" dirty="0" err="1" smtClean="0">
                <a:latin typeface="Twinkl" panose="02000000000000000000" pitchFamily="2" charset="0"/>
              </a:rPr>
              <a:t>Elmswell</a:t>
            </a:r>
            <a:r>
              <a:rPr lang="en-US" sz="1800" dirty="0" smtClean="0">
                <a:latin typeface="Twinkl" panose="02000000000000000000" pitchFamily="2" charset="0"/>
              </a:rPr>
              <a:t> Farm</a:t>
            </a:r>
            <a:endParaRPr lang="en-US" sz="1800" dirty="0">
              <a:latin typeface="Twinkl" panose="02000000000000000000" pitchFamily="2" charset="0"/>
            </a:endParaRPr>
          </a:p>
          <a:p>
            <a:r>
              <a:rPr lang="en-US" sz="1800" dirty="0">
                <a:latin typeface="Twinkl" panose="02000000000000000000" pitchFamily="2" charset="0"/>
              </a:rPr>
              <a:t>Summer- </a:t>
            </a:r>
            <a:r>
              <a:rPr lang="en-US" sz="1800" dirty="0" smtClean="0">
                <a:latin typeface="Twinkl" panose="02000000000000000000" pitchFamily="2" charset="0"/>
              </a:rPr>
              <a:t>Visits linked to our </a:t>
            </a:r>
            <a:r>
              <a:rPr lang="en-US" sz="1800" dirty="0" err="1" smtClean="0">
                <a:latin typeface="Twinkl" panose="02000000000000000000" pitchFamily="2" charset="0"/>
              </a:rPr>
              <a:t>Minibeasts</a:t>
            </a:r>
            <a:r>
              <a:rPr lang="en-US" sz="1800" dirty="0" smtClean="0">
                <a:latin typeface="Twinkl" panose="02000000000000000000" pitchFamily="2" charset="0"/>
              </a:rPr>
              <a:t> and Farming- Castle </a:t>
            </a:r>
            <a:r>
              <a:rPr lang="en-US" sz="1800" dirty="0" smtClean="0">
                <a:latin typeface="Twinkl" panose="02000000000000000000" pitchFamily="2" charset="0"/>
              </a:rPr>
              <a:t>Howard Arboretum. </a:t>
            </a:r>
            <a:endParaRPr lang="en-GB" sz="1800" dirty="0">
              <a:latin typeface="Twinkl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614" y="1588850"/>
            <a:ext cx="2827265" cy="16841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465859"/>
            <a:ext cx="2004912" cy="147634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20949" y="2571948"/>
            <a:ext cx="1508891" cy="187468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2038" y="2571948"/>
            <a:ext cx="1844200" cy="18746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1599" y="4599941"/>
            <a:ext cx="2088268" cy="145296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64DF3B8-0955-49A3-B705-3C05C7AA37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270" y="5327890"/>
            <a:ext cx="3619500" cy="126682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8856929-5A5C-49D7-A150-06F19A9E477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10467" y="4539827"/>
            <a:ext cx="2639036" cy="195304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56237" y="2200051"/>
            <a:ext cx="2193266" cy="2145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5173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BDC27E-2008-4AA3-ADE0-D54B767B2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Questions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8A5DB01-7111-4DD1-BFE7-E637449083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81642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Georgia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2c0752f-7a9f-4901-af29-97322724fd9a" xsi:nil="true"/>
    <lcf76f155ced4ddcb4097134ff3c332f xmlns="aad37e75-07b6-47da-bfc6-582e1104cbe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0A985B4504E7045A8F0B3786F52F777" ma:contentTypeVersion="13" ma:contentTypeDescription="Create a new document." ma:contentTypeScope="" ma:versionID="1d66d26a1846903ed830320b65017e84">
  <xsd:schema xmlns:xsd="http://www.w3.org/2001/XMLSchema" xmlns:xs="http://www.w3.org/2001/XMLSchema" xmlns:p="http://schemas.microsoft.com/office/2006/metadata/properties" xmlns:ns2="aad37e75-07b6-47da-bfc6-582e1104cbef" xmlns:ns3="62c0752f-7a9f-4901-af29-97322724fd9a" targetNamespace="http://schemas.microsoft.com/office/2006/metadata/properties" ma:root="true" ma:fieldsID="05d1a60f34c09ad4ce765aba0d08f157" ns2:_="" ns3:_="">
    <xsd:import namespace="aad37e75-07b6-47da-bfc6-582e1104cbef"/>
    <xsd:import namespace="62c0752f-7a9f-4901-af29-97322724fd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d37e75-07b6-47da-bfc6-582e1104cbe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16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061043c8-6c88-44b6-bc19-fdfaef4164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c0752f-7a9f-4901-af29-97322724fd9a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bfc3b55b-3bd5-4100-ab20-6319256862a3}" ma:internalName="TaxCatchAll" ma:showField="CatchAllData" ma:web="62c0752f-7a9f-4901-af29-97322724fd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5FF0E55-3FF7-4DD6-B6B4-758C650E49CB}">
  <ds:schemaRefs>
    <ds:schemaRef ds:uri="aad37e75-07b6-47da-bfc6-582e1104cbef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62c0752f-7a9f-4901-af29-97322724fd9a"/>
    <ds:schemaRef ds:uri="http://schemas.microsoft.com/office/2006/documentManagement/types"/>
    <ds:schemaRef ds:uri="http://www.w3.org/XML/1998/namespace"/>
    <ds:schemaRef ds:uri="http://schemas.microsoft.com/office/2006/metadata/properties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DA79310F-E890-4C59-85C6-7108A7AEDBB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6045013-0CA7-4C0E-B996-8F9C8BD6E7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d37e75-07b6-47da-bfc6-582e1104cbef"/>
    <ds:schemaRef ds:uri="62c0752f-7a9f-4901-af29-97322724fd9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1656</TotalTime>
  <Words>963</Words>
  <Application>Microsoft Office PowerPoint</Application>
  <PresentationFormat>Widescreen</PresentationFormat>
  <Paragraphs>347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Georgia</vt:lpstr>
      <vt:lpstr>Times New Roman</vt:lpstr>
      <vt:lpstr>Twinkl</vt:lpstr>
      <vt:lpstr>Office Theme</vt:lpstr>
      <vt:lpstr>Meet the Teacher:  Ash Class </vt:lpstr>
      <vt:lpstr>Aims</vt:lpstr>
      <vt:lpstr>Ash Class teaching structure </vt:lpstr>
      <vt:lpstr>Ash Class timetable</vt:lpstr>
      <vt:lpstr>Curriculum</vt:lpstr>
      <vt:lpstr>How you can help at home</vt:lpstr>
      <vt:lpstr>Assessment</vt:lpstr>
      <vt:lpstr>Enrichment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Geography</dc:title>
  <dc:creator>Rebecca Walker</dc:creator>
  <cp:lastModifiedBy>Rebecca Cutler</cp:lastModifiedBy>
  <cp:revision>21</cp:revision>
  <dcterms:created xsi:type="dcterms:W3CDTF">2025-09-08T09:46:30Z</dcterms:created>
  <dcterms:modified xsi:type="dcterms:W3CDTF">2026-09-23T12:11:00Z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0x01010080A985B4504E7045A8F0B3786F52F777</vt:lpwstr>
  </property>
  <property fmtid="{D5CDD505-2E9C-101B-9397-08002B2CF9AE}" pid="3" name="Order">
    <vt:r8>2996600</vt:r8>
  </property>
  <property fmtid="{D5CDD505-2E9C-101B-9397-08002B2CF9AE}" pid="4" name="MediaServiceImageTags">
    <vt:lpwstr/>
  </property>
</Properties>
</file>