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40"/>
  </p:notesMasterIdLst>
  <p:sldIdLst>
    <p:sldId id="256" r:id="rId9"/>
    <p:sldId id="447" r:id="rId10"/>
    <p:sldId id="446" r:id="rId11"/>
    <p:sldId id="457" r:id="rId12"/>
    <p:sldId id="455" r:id="rId13"/>
    <p:sldId id="448" r:id="rId14"/>
    <p:sldId id="421" r:id="rId15"/>
    <p:sldId id="462" r:id="rId16"/>
    <p:sldId id="470" r:id="rId17"/>
    <p:sldId id="463" r:id="rId18"/>
    <p:sldId id="420" r:id="rId19"/>
    <p:sldId id="475" r:id="rId20"/>
    <p:sldId id="468" r:id="rId21"/>
    <p:sldId id="476" r:id="rId22"/>
    <p:sldId id="467" r:id="rId23"/>
    <p:sldId id="433" r:id="rId24"/>
    <p:sldId id="474" r:id="rId25"/>
    <p:sldId id="390" r:id="rId26"/>
    <p:sldId id="459" r:id="rId27"/>
    <p:sldId id="465" r:id="rId28"/>
    <p:sldId id="469" r:id="rId29"/>
    <p:sldId id="434" r:id="rId30"/>
    <p:sldId id="413" r:id="rId31"/>
    <p:sldId id="380" r:id="rId32"/>
    <p:sldId id="460" r:id="rId33"/>
    <p:sldId id="461" r:id="rId34"/>
    <p:sldId id="432" r:id="rId35"/>
    <p:sldId id="471" r:id="rId36"/>
    <p:sldId id="429" r:id="rId37"/>
    <p:sldId id="472" r:id="rId38"/>
    <p:sldId id="310" r:id="rId39"/>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54B860-CEE6-0E18-DD51-A12D3E9B206F}" name="Charlotte Raby" initials="CR" userId="S::craby@wandlelearningpartnership.org.uk::20cc37f3-5b0f-4c5a-a0b7-8f276c615243" providerId="AD"/>
  <p188:author id="{CE07B5FA-50CB-BF89-AFFB-5559C5452DA1}" name="Duffy Parry" initials="DP [7]" userId="Anonymous_Duffy Parry"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Duffy Parry" initials="DP [6]" lastIdx="1" clrIdx="6"/>
  <p:cmAuthor id="1" name="Charlotte Raby" initials="CR" lastIdx="5" clrIdx="0"/>
  <p:cmAuthor id="8" name="Duffy Parry" initials="DP [7]" lastIdx="1" clrIdx="7"/>
  <p:cmAuthor id="2" name="Duffy Parry" initials="DP" lastIdx="1" clrIdx="1"/>
  <p:cmAuthor id="9" name="Microsoft Office User" initials="MOU" lastIdx="6" clrIdx="8">
    <p:extLst>
      <p:ext uri="{19B8F6BF-5375-455C-9EA6-DF929625EA0E}">
        <p15:presenceInfo xmlns:p15="http://schemas.microsoft.com/office/powerpoint/2012/main" userId="Microsoft Office User" providerId="None"/>
      </p:ext>
    </p:extLst>
  </p:cmAuthor>
  <p:cmAuthor id="3" name="Duffy Parry" initials="DP [2]" lastIdx="1" clrIdx="2"/>
  <p:cmAuthor id="4" name="Duffy Parry" initials="DP [3]" lastIdx="1" clrIdx="3"/>
  <p:cmAuthor id="5" name="Duffy Parry" initials="DP [4]" lastIdx="1" clrIdx="4"/>
  <p:cmAuthor id="6" name="Duffy Parry" initials="DP [5]"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59" autoAdjust="0"/>
    <p:restoredTop sz="49671"/>
  </p:normalViewPr>
  <p:slideViewPr>
    <p:cSldViewPr snapToGrid="0">
      <p:cViewPr varScale="1">
        <p:scale>
          <a:sx n="80" d="100"/>
          <a:sy n="80" d="100"/>
        </p:scale>
        <p:origin x="600"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 Id="rId8" Type="http://schemas.openxmlformats.org/officeDocument/2006/relationships/slideMaster" Target="slideMasters/slideMaster5.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0" Type="http://schemas.openxmlformats.org/officeDocument/2006/relationships/slide" Target="slides/slide12.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Calibri"/>
                <a:cs typeface="Calibri"/>
              </a:rPr>
              <a:t>For this presentation, you will need to </a:t>
            </a:r>
            <a:r>
              <a:rPr lang="en-US" altLang="en-US" b="1" dirty="0">
                <a:latin typeface="Calibri"/>
                <a:cs typeface="Calibri"/>
              </a:rPr>
              <a:t>download and print out the following resources and information for parents:</a:t>
            </a:r>
          </a:p>
          <a:p>
            <a:endParaRPr lang="en-US" dirty="0"/>
          </a:p>
          <a:p>
            <a:pPr marL="171450" indent="-171450">
              <a:buFont typeface="Arial"/>
              <a:buChar char="•"/>
            </a:pPr>
            <a:r>
              <a:rPr lang="en-US" altLang="en-US" dirty="0">
                <a:latin typeface="Calibri"/>
                <a:cs typeface="Calibri"/>
              </a:rPr>
              <a:t>Phase 2 grapheme information sheet – Autumn 1</a:t>
            </a:r>
          </a:p>
          <a:p>
            <a:pPr marL="171450" indent="-171450">
              <a:buFont typeface="Arial" panose="020B0604020202020204" pitchFamily="34" charset="0"/>
              <a:buChar char="•"/>
            </a:pPr>
            <a:r>
              <a:rPr lang="en-US" altLang="en-US" dirty="0">
                <a:latin typeface="Calibri"/>
                <a:cs typeface="Calibri"/>
              </a:rPr>
              <a:t>the parent</a:t>
            </a:r>
            <a:r>
              <a:rPr lang="en-US" dirty="0">
                <a:latin typeface="Calibri"/>
                <a:ea typeface="Calibri"/>
                <a:cs typeface="Calibri"/>
              </a:rPr>
              <a:t> handout </a:t>
            </a:r>
            <a:r>
              <a:rPr lang="en-US" b="0" dirty="0">
                <a:latin typeface="Calibri"/>
                <a:ea typeface="Calibri"/>
                <a:cs typeface="Calibri"/>
              </a:rPr>
              <a:t>‘</a:t>
            </a:r>
            <a:r>
              <a:rPr lang="en-GB" b="0" dirty="0">
                <a:effectLst/>
                <a:latin typeface="Helvetica" pitchFamily="2" charset="0"/>
              </a:rPr>
              <a:t>Your child’s reading journey – Reception Autumn term’</a:t>
            </a:r>
          </a:p>
          <a:p>
            <a:pPr marL="171450" indent="-171450">
              <a:buFont typeface="Arial"/>
              <a:buChar char="•"/>
            </a:pPr>
            <a:r>
              <a:rPr lang="en-US" dirty="0">
                <a:latin typeface="Calibri"/>
                <a:ea typeface="Calibri"/>
                <a:cs typeface="Calibri"/>
              </a:rPr>
              <a:t>the Phase 2 and 3 grapheme mat</a:t>
            </a:r>
          </a:p>
          <a:p>
            <a:pPr marL="171450" indent="-171450">
              <a:buFont typeface="Arial"/>
              <a:buChar char="•"/>
            </a:pPr>
            <a:r>
              <a:rPr lang="en-US" i="0" dirty="0"/>
              <a:t>the Little Wandle Progression overview</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b="0" i="0" dirty="0">
                <a:latin typeface="Calibri"/>
                <a:cs typeface="Calibri"/>
              </a:rPr>
              <a:t>‘Phase 2 tricky words: Reception Autumn term – Information for parents and </a:t>
            </a:r>
            <a:r>
              <a:rPr lang="en-US" b="0" i="0" dirty="0" err="1">
                <a:latin typeface="Calibri"/>
                <a:cs typeface="Calibri"/>
              </a:rPr>
              <a:t>carers’</a:t>
            </a:r>
            <a:r>
              <a:rPr lang="en-US" b="0" i="0" dirty="0">
                <a:latin typeface="Calibri"/>
                <a:cs typeface="Calibri"/>
              </a:rPr>
              <a:t> – or parents can access this in the ‘For parents’ area of the Little Wandle website.</a:t>
            </a:r>
            <a:endParaRPr lang="en-US" i="0" dirty="0">
              <a:latin typeface="Calibri"/>
              <a:cs typeface="Calibri"/>
            </a:endParaRPr>
          </a:p>
          <a:p>
            <a:pPr marL="171450" indent="-171450">
              <a:buFont typeface="Arial"/>
              <a:buChar char="•"/>
            </a:pPr>
            <a:endParaRPr lang="en-US" i="0" dirty="0">
              <a:latin typeface="Calibri"/>
              <a:cs typeface="Calibri"/>
            </a:endParaRPr>
          </a:p>
          <a:p>
            <a:pPr marL="0" marR="0" lvl="0" indent="0" algn="l" defTabSz="914400" rtl="0" eaLnBrk="0" fontAlgn="base" latinLnBrk="0" hangingPunct="0">
              <a:lnSpc>
                <a:spcPct val="100000"/>
              </a:lnSpc>
              <a:spcBef>
                <a:spcPct val="0"/>
              </a:spcBef>
              <a:spcAft>
                <a:spcPct val="0"/>
              </a:spcAft>
              <a:buClrTx/>
              <a:buSzTx/>
              <a:buFont typeface="Arial"/>
              <a:buNone/>
              <a:tabLst/>
              <a:defRPr/>
            </a:pPr>
            <a:r>
              <a:rPr lang="en-US" i="0" dirty="0">
                <a:latin typeface="Calibri"/>
                <a:cs typeface="Calibri"/>
              </a:rPr>
              <a:t>You will need a flipchart and access to the Little Wandle and Collins websites.</a:t>
            </a:r>
            <a:endParaRPr lang="en-US" i="0" dirty="0"/>
          </a:p>
          <a:p>
            <a:pPr marL="0" marR="0" lvl="0" indent="0" algn="l" defTabSz="914400" rtl="0" eaLnBrk="0" fontAlgn="base" latinLnBrk="0" hangingPunct="0">
              <a:lnSpc>
                <a:spcPct val="100000"/>
              </a:lnSpc>
              <a:spcBef>
                <a:spcPct val="0"/>
              </a:spcBef>
              <a:spcAft>
                <a:spcPct val="0"/>
              </a:spcAft>
              <a:buClrTx/>
              <a:buSzTx/>
              <a:buFont typeface="Arial"/>
              <a:buNone/>
              <a:tabLst/>
              <a:defRPr/>
            </a:pPr>
            <a:r>
              <a:rPr lang="en-US" i="0" dirty="0">
                <a:latin typeface="Calibri"/>
                <a:cs typeface="Calibri"/>
              </a:rPr>
              <a:t>You may also wish to have a copy of the Little Wandle Glossary to hand (in Getting started/Teaching).</a:t>
            </a:r>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i="1" dirty="0"/>
              <a:t>Teacher-led blending</a:t>
            </a:r>
            <a:r>
              <a:rPr lang="en-US" i="1" baseline="0" dirty="0"/>
              <a:t> is teaching children how to blend, directed and demonstrated by the teacher. </a:t>
            </a:r>
          </a:p>
          <a:p>
            <a:pPr marL="171450" indent="-171450">
              <a:buFont typeface="Arial"/>
              <a:buChar char="•"/>
            </a:pPr>
            <a:r>
              <a:rPr lang="en-US" i="1" baseline="0" dirty="0"/>
              <a:t>It is something we do in every phonics session as well as throughout the day when we have a spare few minutes e.g. when the children are lining up for lunch on getting ready for home. It is repeated daily in the Autumn term.</a:t>
            </a:r>
            <a:endParaRPr lang="en-GB" i="1" dirty="0"/>
          </a:p>
        </p:txBody>
      </p:sp>
    </p:spTree>
    <p:extLst>
      <p:ext uri="{BB962C8B-B14F-4D97-AF65-F5344CB8AC3E}">
        <p14:creationId xmlns:p14="http://schemas.microsoft.com/office/powerpoint/2010/main" val="1742992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i="1" dirty="0"/>
              <a:t>Some children learn to blend really quickly, and others take a little longer but once it clicks that’s it they are away with it. </a:t>
            </a:r>
          </a:p>
          <a:p>
            <a:pPr marL="171450" indent="-171450">
              <a:buFont typeface="Arial"/>
              <a:buChar char="•"/>
            </a:pPr>
            <a:r>
              <a:rPr lang="en-US" i="1" dirty="0"/>
              <a:t>If your child is finding it difficult, ask your child’s teacher for ways to help at home – playing blending games at home is so helpful! Things like bingo/using magnetic letters can help. </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endParaRPr lang="en-US" dirty="0"/>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dirty="0"/>
              <a:t>I am just going to share with you a video on how we teach the children to blend in school. </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endParaRPr lang="en-US" dirty="0"/>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dirty="0"/>
              <a:t>Show parents the ‘How we teach blending’ video from ‘For parents’ area of the website: https://www.littlewandlelettersandsounds.org.uk/resources/for-parents/</a:t>
            </a:r>
          </a:p>
          <a:p>
            <a:pPr marL="171450" indent="-171450">
              <a:buFont typeface="Arial"/>
              <a:buChar char="•"/>
            </a:pPr>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latin typeface="Calibri"/>
              <a:cs typeface="Calibri"/>
            </a:endParaRPr>
          </a:p>
          <a:p>
            <a:pPr marL="0" indent="0">
              <a:buFont typeface="Arial,Sans-Serif"/>
              <a:buNone/>
            </a:pPr>
            <a:r>
              <a:rPr lang="en-US" b="1" dirty="0">
                <a:latin typeface="Calibri"/>
                <a:cs typeface="Calibri"/>
              </a:rPr>
              <a:t>Suggested script:</a:t>
            </a:r>
            <a:endParaRPr lang="en-US" dirty="0">
              <a:latin typeface="Calibri"/>
              <a:cs typeface="Calibri"/>
            </a:endParaRP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en-GB" i="1" dirty="0">
                <a:latin typeface="Calibri"/>
                <a:cs typeface="Calibri"/>
              </a:rPr>
              <a:t>The </a:t>
            </a:r>
            <a:r>
              <a:rPr lang="en-US" i="1" baseline="0" dirty="0">
                <a:latin typeface="Calibri"/>
                <a:cs typeface="Calibri"/>
              </a:rPr>
              <a:t>children learn the last set of graphemes, including ones with alternative pronunciations. </a:t>
            </a: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endParaRPr lang="en-US" dirty="0"/>
          </a:p>
          <a:p>
            <a:pPr marL="171450" indent="-171450">
              <a:buFont typeface="Arial"/>
              <a:buChar char="•"/>
            </a:pPr>
            <a:endParaRPr lang="en-US" i="0" dirty="0">
              <a:cs typeface="Calibri"/>
            </a:endParaRP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en-US" i="1" baseline="0" dirty="0">
                <a:latin typeface="Calibri"/>
                <a:cs typeface="Calibri"/>
              </a:rPr>
              <a:t>They will also learn to ‘Grow the code’ where children will explore different ways of spelling the same phoneme and reading the same grapheme. This means </a:t>
            </a:r>
            <a:r>
              <a:rPr lang="en-GB" i="1" dirty="0">
                <a:latin typeface="Calibri"/>
                <a:cs typeface="Calibri"/>
              </a:rPr>
              <a:t>that they are able to read increasingly challenging words and books.</a:t>
            </a:r>
            <a:endParaRPr lang="en-US" dirty="0"/>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i="1" baseline="0" dirty="0"/>
              <a:t>‘Growing the code’ will support children as they get older with accurate spelling.</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endParaRPr lang="en-US" i="1" baseline="0" dirty="0">
              <a:latin typeface="Calibri"/>
              <a:cs typeface="Calibri"/>
            </a:endParaRP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i="0" dirty="0">
                <a:latin typeface="Calibri"/>
                <a:cs typeface="Calibri"/>
              </a:rPr>
              <a:t> Play the video which explains how we teach Phase 5.</a:t>
            </a:r>
          </a:p>
          <a:p>
            <a:pPr marL="171450" indent="-171450">
              <a:buFont typeface="Arial"/>
              <a:buChar char="•"/>
            </a:pPr>
            <a:endParaRPr lang="en-US" i="1" dirty="0"/>
          </a:p>
        </p:txBody>
      </p:sp>
    </p:spTree>
    <p:extLst>
      <p:ext uri="{BB962C8B-B14F-4D97-AF65-F5344CB8AC3E}">
        <p14:creationId xmlns:p14="http://schemas.microsoft.com/office/powerpoint/2010/main" val="2985056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charset="0"/>
              <a:buNone/>
            </a:pPr>
            <a:endParaRPr lang="en-US" b="0" dirty="0">
              <a:latin typeface="Calibri"/>
              <a:cs typeface="Calibri"/>
            </a:endParaRPr>
          </a:p>
          <a:p>
            <a:pPr marL="0" indent="0">
              <a:buFont typeface="Arial,Sans-Serif"/>
              <a:buNone/>
            </a:pPr>
            <a:r>
              <a:rPr lang="en-US" b="1" dirty="0">
                <a:latin typeface="Calibri"/>
                <a:cs typeface="Calibri"/>
              </a:rPr>
              <a:t>Suggested script:</a:t>
            </a:r>
            <a:endParaRPr lang="en-US" dirty="0">
              <a:latin typeface="Calibri"/>
              <a:cs typeface="Calibri"/>
            </a:endParaRPr>
          </a:p>
          <a:p>
            <a:pPr marL="171450" indent="-171450">
              <a:buFont typeface="Arial,Sans-Serif"/>
              <a:buChar char="•"/>
            </a:pPr>
            <a:r>
              <a:rPr lang="en-US" i="1" dirty="0">
                <a:latin typeface="Calibri"/>
                <a:cs typeface="Calibri"/>
              </a:rPr>
              <a:t>Let's have a look at the Phase 5 sounds. </a:t>
            </a:r>
          </a:p>
          <a:p>
            <a:pPr marL="171450" indent="-171450">
              <a:buFont typeface="Arial,Sans-Serif"/>
              <a:buChar char="•"/>
            </a:pPr>
            <a:r>
              <a:rPr lang="en-US" dirty="0">
                <a:latin typeface="Calibri"/>
                <a:cs typeface="Calibri"/>
              </a:rPr>
              <a:t>Play the video. </a:t>
            </a:r>
          </a:p>
          <a:p>
            <a:pPr marL="171450" indent="-171450">
              <a:buFont typeface="Arial,Sans-Serif"/>
              <a:buChar char="•"/>
            </a:pPr>
            <a:r>
              <a:rPr lang="en-US" i="1" dirty="0">
                <a:latin typeface="Calibri"/>
                <a:cs typeface="Calibri"/>
              </a:rPr>
              <a:t>I have put the grow the code chart on the screen – lets have a little practice. – </a:t>
            </a:r>
            <a:r>
              <a:rPr lang="en-US" i="1" dirty="0">
                <a:highlight>
                  <a:srgbClr val="FFFF00"/>
                </a:highlight>
                <a:latin typeface="Calibri"/>
                <a:cs typeface="Calibri"/>
              </a:rPr>
              <a:t>point to sounds for parents to have a go at. </a:t>
            </a:r>
            <a:endParaRPr lang="en-US" i="1" dirty="0">
              <a:highlight>
                <a:srgbClr val="FFFF00"/>
              </a:highlight>
              <a:cs typeface="Calibri"/>
            </a:endParaRPr>
          </a:p>
          <a:p>
            <a:pPr marL="0" indent="0">
              <a:buFont typeface="Arial,Sans-Serif"/>
              <a:buNone/>
            </a:pPr>
            <a:r>
              <a:rPr lang="en-US" i="1" dirty="0">
                <a:cs typeface="Calibri"/>
              </a:rPr>
              <a:t>Again as with the Phase 2 video this one is also in the parents section on the little </a:t>
            </a:r>
            <a:r>
              <a:rPr lang="en-US" i="1" dirty="0" err="1">
                <a:cs typeface="Calibri"/>
              </a:rPr>
              <a:t>wandle</a:t>
            </a:r>
            <a:r>
              <a:rPr lang="en-US" i="1" dirty="0">
                <a:cs typeface="Calibri"/>
              </a:rPr>
              <a:t> website so if you are not sure of a sound you can have a look. </a:t>
            </a:r>
          </a:p>
          <a:p>
            <a:endParaRPr lang="en-US" dirty="0">
              <a:cs typeface="Calibri"/>
            </a:endParaRPr>
          </a:p>
        </p:txBody>
      </p:sp>
    </p:spTree>
    <p:extLst>
      <p:ext uri="{BB962C8B-B14F-4D97-AF65-F5344CB8AC3E}">
        <p14:creationId xmlns:p14="http://schemas.microsoft.com/office/powerpoint/2010/main" val="1292059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charset="0"/>
              <a:buNone/>
              <a:defRPr/>
            </a:pPr>
            <a:endParaRPr lang="en-US" i="1" dirty="0">
              <a:latin typeface="Calibri"/>
              <a:cs typeface="Calibri"/>
            </a:endParaRPr>
          </a:p>
          <a:p>
            <a:pPr marL="0" indent="0">
              <a:buFont typeface="Arial" charset="0"/>
              <a:buNone/>
              <a:defRPr/>
            </a:pPr>
            <a:r>
              <a:rPr lang="en-US" b="1" dirty="0">
                <a:latin typeface="Calibri"/>
                <a:cs typeface="Calibri"/>
              </a:rPr>
              <a:t>Suggested script:</a:t>
            </a:r>
          </a:p>
          <a:p>
            <a:pPr marL="171450" indent="-171450">
              <a:buFont typeface="Arial"/>
              <a:buChar char="•"/>
              <a:defRPr/>
            </a:pPr>
            <a:r>
              <a:rPr lang="en-US" i="1" dirty="0">
                <a:latin typeface="Calibri"/>
                <a:cs typeface="Calibri"/>
              </a:rPr>
              <a:t>Read page </a:t>
            </a:r>
          </a:p>
          <a:p>
            <a:pPr marL="171450" indent="-171450">
              <a:buFont typeface="Arial"/>
              <a:buChar char="•"/>
              <a:defRPr/>
            </a:pPr>
            <a:r>
              <a:rPr lang="en-US" i="1" dirty="0">
                <a:latin typeface="Calibri"/>
                <a:cs typeface="Calibri"/>
              </a:rPr>
              <a:t>In Year 1 most children will now be</a:t>
            </a:r>
            <a:r>
              <a:rPr lang="en-US" i="1" baseline="0" dirty="0">
                <a:latin typeface="Calibri"/>
                <a:cs typeface="Calibri"/>
              </a:rPr>
              <a:t> confident using the strategy ‘blend in your head’ to build their fluency. </a:t>
            </a:r>
            <a:endParaRPr lang="en-US" dirty="0">
              <a:cs typeface="Calibri"/>
            </a:endParaRPr>
          </a:p>
          <a:p>
            <a:pPr marL="171450" indent="-171450">
              <a:buFont typeface="Arial"/>
              <a:buChar char="•"/>
              <a:defRPr/>
            </a:pPr>
            <a:r>
              <a:rPr lang="en-US" i="1" baseline="0" dirty="0">
                <a:latin typeface="Calibri"/>
                <a:cs typeface="Calibri"/>
              </a:rPr>
              <a:t>Blending in your head means children say the sounds quietly in their heads and then read the whole word out loud. </a:t>
            </a:r>
          </a:p>
          <a:p>
            <a:pPr marL="171450" indent="-171450">
              <a:buFont typeface="Arial"/>
              <a:buChar char="•"/>
              <a:defRPr/>
            </a:pPr>
            <a:r>
              <a:rPr lang="en-US" i="1" baseline="0" dirty="0">
                <a:latin typeface="Calibri"/>
                <a:cs typeface="Calibri"/>
              </a:rPr>
              <a:t>If your child is struggling with a word, encourage them to blend in their head.</a:t>
            </a:r>
          </a:p>
          <a:p>
            <a:pPr marL="171450" indent="-171450">
              <a:buFont typeface="Arial"/>
              <a:buChar char="•"/>
              <a:defRPr/>
            </a:pPr>
            <a:r>
              <a:rPr lang="en-US" i="1" baseline="0" dirty="0">
                <a:latin typeface="Calibri"/>
                <a:cs typeface="Calibri"/>
              </a:rPr>
              <a:t>Children are also taught to spot digraphs in words before reading the word as a whole. This also helps their developing fluency.</a:t>
            </a:r>
          </a:p>
          <a:p>
            <a:pPr marL="171450" indent="-171450">
              <a:buFont typeface="Arial"/>
              <a:buChar char="•"/>
              <a:defRPr/>
            </a:pPr>
            <a:endParaRPr lang="en-US" i="0" baseline="0" dirty="0">
              <a:latin typeface="Calibri"/>
              <a:cs typeface="Calibri"/>
            </a:endParaRPr>
          </a:p>
          <a:p>
            <a:pPr marL="171450" indent="-171450">
              <a:buFont typeface="Arial"/>
              <a:buChar char="•"/>
              <a:defRPr/>
            </a:pPr>
            <a:r>
              <a:rPr lang="en-US" i="1" baseline="0" dirty="0">
                <a:latin typeface="Calibri"/>
                <a:cs typeface="Calibri"/>
              </a:rPr>
              <a:t>Eventually, reading becomes automatic and children will be able to read words that they know fluently.</a:t>
            </a:r>
            <a:endParaRPr lang="en-US" i="1" dirty="0"/>
          </a:p>
          <a:p>
            <a:pPr marL="171450" indent="-171450">
              <a:buFont typeface="Arial"/>
              <a:buChar char="•"/>
              <a:defRPr/>
            </a:pPr>
            <a:r>
              <a:rPr lang="en-US" i="1" baseline="0" dirty="0">
                <a:latin typeface="Calibri"/>
                <a:cs typeface="Calibri"/>
              </a:rPr>
              <a:t>Fluency is the ultimate goal of phonics teaching</a:t>
            </a:r>
            <a:endParaRPr lang="en-US" i="0" dirty="0"/>
          </a:p>
          <a:p>
            <a:endParaRPr lang="en-US" i="1" baseline="0" dirty="0"/>
          </a:p>
          <a:p>
            <a:endParaRPr lang="en-GB" i="1" dirty="0"/>
          </a:p>
        </p:txBody>
      </p:sp>
    </p:spTree>
    <p:extLst>
      <p:ext uri="{BB962C8B-B14F-4D97-AF65-F5344CB8AC3E}">
        <p14:creationId xmlns:p14="http://schemas.microsoft.com/office/powerpoint/2010/main" val="1742992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Notes:</a:t>
            </a:r>
            <a:endParaRPr lang="en-US" b="0" dirty="0">
              <a:latin typeface="Calibri" panose="020F0502020204030204" pitchFamily="34" charset="0"/>
              <a:cs typeface="Calibri" panose="020F050202020403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kumimoji="0" lang="en-US" sz="1200" b="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sym typeface="Calibri" panose="020F0502020204030204" pitchFamily="34" charset="0"/>
              </a:rPr>
              <a:t>Tricky words have unusual spellings. For example ‘all' is tricky to children in Reception because the letter ‘a’ says /or/ in this word. </a:t>
            </a:r>
            <a:endPar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kumimoji="0" lang="en-US" sz="1200" b="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sym typeface="Calibri" panose="020F0502020204030204" pitchFamily="34" charset="0"/>
              </a:rPr>
              <a:t>Tricky words are taught in a systematic way, following the clearly defined Little </a:t>
            </a:r>
            <a:r>
              <a:rPr kumimoji="0" lang="en-US" sz="1200" b="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sym typeface="Calibri" panose="020F0502020204030204" pitchFamily="34" charset="0"/>
              </a:rPr>
              <a:t>Wandle</a:t>
            </a:r>
            <a:r>
              <a:rPr kumimoji="0" lang="en-US" sz="1200" b="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sym typeface="Calibri" panose="020F0502020204030204" pitchFamily="34" charset="0"/>
              </a:rPr>
              <a:t> sequence of learning. We teach them because they are common words that children need to know.</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endParaRPr lang="en-US" b="0" i="0" dirty="0">
              <a:latin typeface="Calibri"/>
              <a:cs typeface="Calibri"/>
            </a:endParaRP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endParaRPr lang="en-US" b="0" i="0" dirty="0">
              <a:latin typeface="Calibri"/>
              <a:cs typeface="Calibri"/>
            </a:endParaRPr>
          </a:p>
        </p:txBody>
      </p:sp>
    </p:spTree>
    <p:extLst>
      <p:ext uri="{BB962C8B-B14F-4D97-AF65-F5344CB8AC3E}">
        <p14:creationId xmlns:p14="http://schemas.microsoft.com/office/powerpoint/2010/main" val="4113536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Notes</a:t>
            </a:r>
            <a:endParaRPr lang="en-US" b="0" dirty="0">
              <a:latin typeface="Calibri" panose="020F0502020204030204" pitchFamily="34" charset="0"/>
              <a:cs typeface="Calibri" panose="020F050202020403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i="0" dirty="0"/>
              <a:t>It is important children </a:t>
            </a:r>
            <a:r>
              <a:rPr lang="en-US" i="1" dirty="0" err="1">
                <a:latin typeface="Calibri"/>
                <a:cs typeface="Calibri"/>
              </a:rPr>
              <a:t>practise</a:t>
            </a:r>
            <a:r>
              <a:rPr lang="en-US" i="1" dirty="0">
                <a:latin typeface="Calibri"/>
                <a:cs typeface="Calibri"/>
              </a:rPr>
              <a:t> tricky words frequently to ensure that they can read them automatically to help them build up their fluency.</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endParaRPr lang="en-US" i="1" dirty="0">
              <a:latin typeface="Calibri"/>
              <a:cs typeface="Calibri"/>
            </a:endParaRP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i="1" dirty="0">
                <a:latin typeface="Calibri"/>
                <a:cs typeface="Calibri"/>
              </a:rPr>
              <a:t>I am just going to show how we teach reading tricky words. </a:t>
            </a:r>
          </a:p>
          <a:p>
            <a:pPr marL="171450" indent="-171450">
              <a:buFont typeface="Arial"/>
              <a:buChar char="•"/>
            </a:pPr>
            <a:endParaRPr lang="en-US" i="0" dirty="0"/>
          </a:p>
          <a:p>
            <a:pPr marL="0" marR="0" lvl="0" indent="0" algn="l" defTabSz="914400" rtl="0" eaLnBrk="0" fontAlgn="base" latinLnBrk="0" hangingPunct="0">
              <a:lnSpc>
                <a:spcPct val="100000"/>
              </a:lnSpc>
              <a:spcBef>
                <a:spcPct val="0"/>
              </a:spcBef>
              <a:spcAft>
                <a:spcPct val="0"/>
              </a:spcAft>
              <a:buClrTx/>
              <a:buSzTx/>
              <a:buFontTx/>
              <a:buNone/>
              <a:tabLst/>
              <a:defRPr/>
            </a:pPr>
            <a:r>
              <a:rPr lang="en-US" i="0" dirty="0"/>
              <a:t>Watch the ‘How we teach tricky words’ video on the website: https://www.littlewandlelettersandsounds.org.uk/resources/for-parents/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latin typeface="Calibri"/>
              <a:cs typeface="Calibri"/>
            </a:endParaRPr>
          </a:p>
          <a:p>
            <a:pPr marL="0" indent="0">
              <a:buFont typeface="Arial"/>
              <a:buNone/>
            </a:pPr>
            <a:r>
              <a:rPr lang="en-US" b="1" dirty="0">
                <a:latin typeface="Calibri"/>
                <a:cs typeface="Calibri"/>
              </a:rPr>
              <a:t>Suggested script:</a:t>
            </a:r>
            <a:endParaRPr lang="en-US" b="1" dirty="0">
              <a:cs typeface="Calibri"/>
            </a:endParaRPr>
          </a:p>
          <a:p>
            <a:pPr marL="171450" indent="-171450">
              <a:buFont typeface="Arial"/>
              <a:buChar char="•"/>
            </a:pPr>
            <a:r>
              <a:rPr lang="en-US" i="1" dirty="0">
                <a:latin typeface="Calibri"/>
                <a:cs typeface="Calibri"/>
              </a:rPr>
              <a:t>The children in reception will work their way through phases 2,3 and 4. </a:t>
            </a:r>
            <a:endParaRPr lang="en-US" dirty="0"/>
          </a:p>
          <a:p>
            <a:pPr marL="171450" indent="-171450">
              <a:buFont typeface="Arial"/>
              <a:buChar char="•"/>
            </a:pPr>
            <a:r>
              <a:rPr lang="en-US" i="1" baseline="0" dirty="0">
                <a:latin typeface="Calibri"/>
                <a:cs typeface="Calibri"/>
              </a:rPr>
              <a:t>The children in Year 1 have just had a brief review of Phases 3 and 4 and all of the Reception tricky words. </a:t>
            </a:r>
          </a:p>
          <a:p>
            <a:pPr marL="171450" indent="-171450">
              <a:buFont typeface="Arial"/>
              <a:buChar char="•"/>
            </a:pPr>
            <a:r>
              <a:rPr lang="en-US" i="1" baseline="0" dirty="0">
                <a:latin typeface="Calibri"/>
                <a:cs typeface="Calibri"/>
              </a:rPr>
              <a:t>They have now begun phase 5.</a:t>
            </a:r>
            <a:r>
              <a:rPr lang="en-US" i="1" dirty="0">
                <a:latin typeface="Calibri"/>
                <a:cs typeface="Calibri"/>
              </a:rPr>
              <a:t> </a:t>
            </a:r>
          </a:p>
          <a:p>
            <a:pPr marL="171450" indent="-171450">
              <a:buFont typeface="Arial"/>
              <a:buChar char="•"/>
            </a:pPr>
            <a:r>
              <a:rPr lang="en-US" i="1" dirty="0">
                <a:latin typeface="Calibri"/>
                <a:cs typeface="Calibri"/>
              </a:rPr>
              <a:t>Phase 5 covers the last remaining graphemes of the Little Wandle progression and alternative pronunciations and spellings of graphemes learned.</a:t>
            </a:r>
            <a:endParaRPr lang="en-US" i="1" dirty="0"/>
          </a:p>
        </p:txBody>
      </p:sp>
    </p:spTree>
    <p:extLst>
      <p:ext uri="{BB962C8B-B14F-4D97-AF65-F5344CB8AC3E}">
        <p14:creationId xmlns:p14="http://schemas.microsoft.com/office/powerpoint/2010/main" val="1964539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i="1" dirty="0"/>
              <a:t>There are specific resources for the Little Wandle Programme which the children will be very familiar with. </a:t>
            </a:r>
          </a:p>
          <a:p>
            <a:pPr marL="171450" indent="-171450">
              <a:buFont typeface="Arial"/>
              <a:buChar char="•"/>
            </a:pPr>
            <a:r>
              <a:rPr lang="en-US" i="1" dirty="0"/>
              <a:t>Each sound that we teach to begin with has either a mnemonic (like the astronaut that you can see here) or a phrase like boing-boing for ‘oi’. This helps the children recognise and remember the graphemes. </a:t>
            </a:r>
          </a:p>
          <a:p>
            <a:pPr marL="171450" indent="-171450">
              <a:buFont typeface="Arial"/>
              <a:buChar char="•"/>
            </a:pPr>
            <a:r>
              <a:rPr lang="en-US" i="1" dirty="0"/>
              <a:t>Every time we teach a new sound, we also read words during the phonics lesson that contain that new sound so that the children </a:t>
            </a:r>
            <a:r>
              <a:rPr lang="en-US" i="1" dirty="0" err="1"/>
              <a:t>practise</a:t>
            </a:r>
            <a:r>
              <a:rPr lang="en-US" i="1" dirty="0"/>
              <a:t> what they have learned. </a:t>
            </a:r>
          </a:p>
          <a:p>
            <a:pPr marL="171450" indent="-171450">
              <a:buFont typeface="Arial"/>
              <a:buChar char="•"/>
            </a:pPr>
            <a:r>
              <a:rPr lang="en-US" i="1" dirty="0"/>
              <a:t>We then go on to reading a sentence containing some of those words. </a:t>
            </a:r>
          </a:p>
          <a:p>
            <a:pPr marL="171450" indent="-171450">
              <a:buFont typeface="Arial"/>
              <a:buChar char="•"/>
            </a:pPr>
            <a:r>
              <a:rPr lang="en-US" i="1" dirty="0"/>
              <a:t>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dirty="0"/>
          </a:p>
          <a:p>
            <a:pPr marL="171450" indent="-171450">
              <a:buFont typeface="Arial"/>
              <a:buChar char="•"/>
            </a:pPr>
            <a:r>
              <a:rPr lang="en-GB" i="1" dirty="0">
                <a:latin typeface="Calibri"/>
                <a:cs typeface="Calibri"/>
              </a:rPr>
              <a:t>Let's start our session with a quote from the Organisation for Economic Co-operation and Development ...</a:t>
            </a:r>
            <a:endParaRPr lang="en-GB" i="1" dirty="0">
              <a:cs typeface="Calibri"/>
            </a:endParaRPr>
          </a:p>
          <a:p>
            <a:pPr marL="171450" indent="-171450">
              <a:buFont typeface="Arial"/>
              <a:buChar char="•"/>
            </a:pPr>
            <a:r>
              <a:rPr lang="en-GB" i="0" dirty="0">
                <a:latin typeface="Calibri"/>
                <a:cs typeface="Calibri"/>
              </a:rPr>
              <a:t>Read the quote.</a:t>
            </a:r>
            <a:endParaRPr lang="en-GB" i="0" dirty="0">
              <a:cs typeface="Calibri"/>
            </a:endParaRPr>
          </a:p>
          <a:p>
            <a:pPr marL="171450" indent="-171450">
              <a:buFont typeface="Arial"/>
              <a:buChar char="•"/>
            </a:pPr>
            <a:r>
              <a:rPr lang="en-GB" i="1" dirty="0">
                <a:latin typeface="Calibri"/>
                <a:cs typeface="Calibri"/>
              </a:rPr>
              <a:t>This quote reminds us of the importance not just of teaching children to read, but also of teaching them to love reading. </a:t>
            </a:r>
            <a:endParaRPr lang="en-GB" i="1" dirty="0">
              <a:cs typeface="Calibri"/>
            </a:endParaRPr>
          </a:p>
          <a:p>
            <a:pPr marL="171450" indent="-171450">
              <a:buFont typeface="Arial"/>
              <a:buChar char="•"/>
            </a:pPr>
            <a:r>
              <a:rPr lang="en-GB" i="1" dirty="0">
                <a:latin typeface="Calibri"/>
                <a:cs typeface="Calibri"/>
              </a:rPr>
              <a:t>Today, we're going to talk about phonics, but we always see phonics as the route into reading and a love of reading as our ultimate goal of phonics teaching.</a:t>
            </a:r>
            <a:endParaRPr lang="en-GB" i="1" dirty="0">
              <a:cs typeface="Calibri"/>
            </a:endParaRPr>
          </a:p>
          <a:p>
            <a:pPr marL="171450" indent="-171450">
              <a:buFont typeface="Arial"/>
              <a:buChar char="•"/>
            </a:pPr>
            <a:endParaRPr lang="en-GB" i="1" dirty="0">
              <a:cs typeface="Calibri"/>
            </a:endParaRPr>
          </a:p>
          <a:p>
            <a:endParaRPr lang="en-GB" b="1" dirty="0">
              <a:cs typeface="Calibri"/>
            </a:endParaRPr>
          </a:p>
          <a:p>
            <a:endParaRPr lang="en-GB" dirty="0">
              <a:cs typeface="Calibri"/>
            </a:endParaRPr>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Notes:</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i="0" dirty="0"/>
              <a:t>Read the slide.</a:t>
            </a:r>
          </a:p>
          <a:p>
            <a:pPr marL="171450" indent="-171450">
              <a:buFont typeface="Arial"/>
              <a:buChar char="•"/>
            </a:pPr>
            <a:r>
              <a:rPr lang="en-US" i="0" dirty="0"/>
              <a:t>Hand out the Phase 2 grapheme information sheet for Autumn 1, which</a:t>
            </a:r>
            <a:r>
              <a:rPr lang="en-US" i="0" baseline="0" dirty="0"/>
              <a:t> includes the formation phrases.</a:t>
            </a:r>
          </a:p>
        </p:txBody>
      </p:sp>
    </p:spTree>
    <p:extLst>
      <p:ext uri="{BB962C8B-B14F-4D97-AF65-F5344CB8AC3E}">
        <p14:creationId xmlns:p14="http://schemas.microsoft.com/office/powerpoint/2010/main" val="1005195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charset="0"/>
              <a:buChar char="•"/>
            </a:pPr>
            <a:endParaRPr lang="en-US" b="0" i="1" dirty="0">
              <a:latin typeface="Calibri" panose="020F0502020204030204" pitchFamily="34" charset="0"/>
              <a:cs typeface="Calibri"/>
            </a:endParaRPr>
          </a:p>
          <a:p>
            <a:pPr marL="0" indent="0">
              <a:buFont typeface="Arial" charset="0"/>
              <a:buNone/>
            </a:pPr>
            <a:r>
              <a:rPr lang="en-US" b="1" dirty="0">
                <a:latin typeface="Calibri"/>
                <a:cs typeface="Calibri"/>
              </a:rPr>
              <a:t>Suggested script:</a:t>
            </a:r>
          </a:p>
          <a:p>
            <a:pPr marL="171450" indent="-171450">
              <a:buFont typeface="Arial"/>
              <a:buChar char="•"/>
            </a:pPr>
            <a:r>
              <a:rPr lang="en-US" i="1" dirty="0">
                <a:latin typeface="Calibri"/>
                <a:cs typeface="Calibri"/>
              </a:rPr>
              <a:t>In Year 1, there are increasingly challenging words to</a:t>
            </a:r>
            <a:r>
              <a:rPr lang="en-US" i="1" baseline="0" dirty="0">
                <a:latin typeface="Calibri"/>
                <a:cs typeface="Calibri"/>
              </a:rPr>
              <a:t> </a:t>
            </a:r>
            <a:r>
              <a:rPr lang="en-US" i="1" dirty="0">
                <a:latin typeface="Calibri"/>
                <a:cs typeface="Calibri"/>
              </a:rPr>
              <a:t>spell, e</a:t>
            </a:r>
            <a:r>
              <a:rPr lang="en-US" i="1" baseline="0" dirty="0">
                <a:latin typeface="Calibri"/>
                <a:cs typeface="Calibri"/>
              </a:rPr>
              <a:t>.g. longer words and plurals. This all matches the Little Wandle sequence of learning.</a:t>
            </a:r>
          </a:p>
          <a:p>
            <a:pPr marL="171450" indent="-171450">
              <a:buFont typeface="Arial"/>
              <a:buChar char="•"/>
            </a:pPr>
            <a:r>
              <a:rPr lang="en-US" i="1" dirty="0">
                <a:latin typeface="Calibri"/>
                <a:cs typeface="Calibri"/>
              </a:rPr>
              <a:t>The children will also </a:t>
            </a:r>
            <a:r>
              <a:rPr lang="en-US" i="1" dirty="0" err="1">
                <a:latin typeface="Calibri"/>
                <a:cs typeface="Calibri"/>
              </a:rPr>
              <a:t>practise</a:t>
            </a:r>
            <a:r>
              <a:rPr lang="en-US" i="1" dirty="0">
                <a:latin typeface="Calibri"/>
                <a:cs typeface="Calibri"/>
              </a:rPr>
              <a:t> writing a dictated sentence on a Friday. Their teacher will say the sentence, show them how to write it and then ask the children to write it independently.</a:t>
            </a:r>
          </a:p>
          <a:p>
            <a:pPr marL="171450" indent="-171450">
              <a:buFont typeface="Arial"/>
              <a:buChar char="•"/>
            </a:pPr>
            <a:r>
              <a:rPr lang="en-US" i="1" dirty="0">
                <a:latin typeface="Calibri"/>
                <a:cs typeface="Calibri"/>
              </a:rPr>
              <a:t>Handwriting phrases learned in Reception are referred to during the lesson, but the specific practice of handwriting is taught separately.</a:t>
            </a:r>
            <a:endParaRPr lang="en-US" i="1" dirty="0">
              <a:cs typeface="Calibri"/>
            </a:endParaRPr>
          </a:p>
        </p:txBody>
      </p:sp>
    </p:spTree>
    <p:extLst>
      <p:ext uri="{BB962C8B-B14F-4D97-AF65-F5344CB8AC3E}">
        <p14:creationId xmlns:p14="http://schemas.microsoft.com/office/powerpoint/2010/main" val="1005195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Notes:</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i="0" dirty="0"/>
              <a:t>Model the process above on a flipchart for the parents to see</a:t>
            </a:r>
            <a:r>
              <a:rPr lang="en-US" i="0" baseline="0" dirty="0"/>
              <a:t>. </a:t>
            </a:r>
          </a:p>
          <a:p>
            <a:pPr marL="171450" indent="-171450">
              <a:buFont typeface="Arial"/>
              <a:buChar char="•"/>
            </a:pPr>
            <a:r>
              <a:rPr lang="en-US" i="0" baseline="0" dirty="0"/>
              <a:t>Show the process with a Phase 2 word, e.g. pin, dig, hug phase 5 word - play.</a:t>
            </a:r>
            <a:endParaRPr lang="en-US" i="0" dirty="0"/>
          </a:p>
        </p:txBody>
      </p:sp>
    </p:spTree>
    <p:extLst>
      <p:ext uri="{BB962C8B-B14F-4D97-AF65-F5344CB8AC3E}">
        <p14:creationId xmlns:p14="http://schemas.microsoft.com/office/powerpoint/2010/main" val="4022871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i="1" dirty="0"/>
              <a:t>The children read the same book three times in a week with either a trained teacher or teaching assistant. </a:t>
            </a:r>
          </a:p>
          <a:p>
            <a:pPr marL="171450" indent="-171450">
              <a:buFont typeface="Arial"/>
              <a:buChar char="•"/>
            </a:pPr>
            <a:r>
              <a:rPr lang="en-US" i="1" dirty="0"/>
              <a:t>The first time we work on decoding (sounding out) the words, the second time we work on prosody which is reading with expression – making the book sound more interesting with our story-teller voice or our David Attenborough voice – and the third time we look at comprehension. </a:t>
            </a:r>
          </a:p>
          <a:p>
            <a:pPr marL="171450" indent="-171450">
              <a:buFont typeface="Arial"/>
              <a:buChar char="•"/>
            </a:pPr>
            <a:r>
              <a:rPr lang="en-US" i="1" dirty="0"/>
              <a:t>We read the books three times at school because we want to develop the fluency. </a:t>
            </a:r>
          </a:p>
          <a:p>
            <a:pPr marL="171450" indent="-171450">
              <a:buFont typeface="Arial"/>
              <a:buChar char="•"/>
            </a:pPr>
            <a:r>
              <a:rPr lang="en-US" i="1" dirty="0"/>
              <a:t>The more children see words, the more they begin to read them automatically without having to sound them out.</a:t>
            </a:r>
          </a:p>
          <a:p>
            <a:pPr marL="171450" indent="-171450">
              <a:buFont typeface="Arial"/>
              <a:buChar char="•"/>
            </a:pPr>
            <a:r>
              <a:rPr lang="en-US" i="1" dirty="0"/>
              <a:t>The children will then bring their books home to share with you. </a:t>
            </a:r>
          </a:p>
        </p:txBody>
      </p:sp>
    </p:spTree>
    <p:extLst>
      <p:ext uri="{BB962C8B-B14F-4D97-AF65-F5344CB8AC3E}">
        <p14:creationId xmlns:p14="http://schemas.microsoft.com/office/powerpoint/2010/main" val="19426538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i="1" dirty="0"/>
              <a:t>We assess your child every six weeks to check progress. </a:t>
            </a:r>
          </a:p>
          <a:p>
            <a:pPr marL="171450" indent="-171450">
              <a:buFont typeface="Arial"/>
              <a:buChar char="•"/>
            </a:pPr>
            <a:r>
              <a:rPr lang="en-US" i="1" dirty="0"/>
              <a:t>Any child who needs extra support has Daily Keep-up sessions planned for them.</a:t>
            </a:r>
          </a:p>
        </p:txBody>
      </p:sp>
    </p:spTree>
    <p:extLst>
      <p:ext uri="{BB962C8B-B14F-4D97-AF65-F5344CB8AC3E}">
        <p14:creationId xmlns:p14="http://schemas.microsoft.com/office/powerpoint/2010/main" val="369981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endParaRPr lang="en-US" b="0" dirty="0"/>
          </a:p>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i="1" dirty="0"/>
              <a:t>As well as the ‘learning to read’ book that your child will bring home they will also bring home a book for sharing with you. </a:t>
            </a:r>
          </a:p>
          <a:p>
            <a:pPr marL="171450" indent="-171450">
              <a:buFont typeface="Arial"/>
              <a:buChar char="•"/>
            </a:pPr>
            <a:r>
              <a:rPr lang="en-US" i="1" dirty="0"/>
              <a:t>This shared book is SO important. This is how we are going to give them the WILL to read. </a:t>
            </a:r>
          </a:p>
          <a:p>
            <a:pPr marL="171450" indent="-171450">
              <a:buFont typeface="Arial"/>
              <a:buChar char="•"/>
            </a:pPr>
            <a:r>
              <a:rPr lang="en-US" i="1" dirty="0"/>
              <a:t>Please read with your child as often as you can – at least once a day if possible.</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Notes</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GB" i="1" dirty="0">
                <a:latin typeface="Calibri"/>
                <a:cs typeface="Calibri"/>
              </a:rPr>
              <a:t>As already mentioned, your child will bring home their phonics book, matched to their reading ability, which they will have already read in school.</a:t>
            </a:r>
            <a:endParaRPr lang="en-GB" i="1" dirty="0">
              <a:cs typeface="Calibri"/>
            </a:endParaRPr>
          </a:p>
          <a:p>
            <a:pPr marL="171450" indent="-171450">
              <a:buFont typeface="Arial"/>
              <a:buChar char="•"/>
            </a:pPr>
            <a:r>
              <a:rPr lang="en-GB" i="1" dirty="0">
                <a:latin typeface="Calibri"/>
                <a:cs typeface="Calibri"/>
              </a:rPr>
              <a:t>The purpose of this book is to practise their fluency.</a:t>
            </a:r>
          </a:p>
          <a:p>
            <a:pPr marL="171450" indent="-171450">
              <a:buFont typeface="Arial"/>
              <a:buChar char="•"/>
            </a:pPr>
            <a:r>
              <a:rPr lang="en-US" i="1" dirty="0">
                <a:latin typeface="Calibri"/>
                <a:cs typeface="Calibri"/>
              </a:rPr>
              <a:t>Children shouldn’t find reading</a:t>
            </a:r>
            <a:r>
              <a:rPr lang="en-US" i="1" baseline="0" dirty="0">
                <a:latin typeface="Calibri"/>
                <a:cs typeface="Calibri"/>
              </a:rPr>
              <a:t> their phonics book hard! We want them to bring a book home that they can read mostly fluently. We have done the teaching of reading the book in school, we want them to show off their skills to you and celebrate their successes with you. </a:t>
            </a:r>
          </a:p>
          <a:p>
            <a:pPr marL="171450" indent="-171450">
              <a:buFont typeface="Arial"/>
              <a:buChar char="•"/>
            </a:pPr>
            <a:r>
              <a:rPr lang="en-US" sz="1200" dirty="0">
                <a:solidFill>
                  <a:schemeClr val="accent2"/>
                </a:solidFill>
              </a:rPr>
              <a:t>Should only need to stop and sound out about 5% of the words by the time they bring the book home</a:t>
            </a:r>
            <a:endParaRPr lang="en-US" i="1" baseline="0" dirty="0">
              <a:latin typeface="Calibri"/>
              <a:cs typeface="Calibri"/>
            </a:endParaRPr>
          </a:p>
          <a:p>
            <a:pPr marL="171450" indent="-171450">
              <a:buFont typeface="Arial"/>
              <a:buChar char="•"/>
            </a:pPr>
            <a:r>
              <a:rPr lang="en-US" i="1" dirty="0">
                <a:latin typeface="Calibri"/>
                <a:cs typeface="Calibri"/>
              </a:rPr>
              <a:t>If your child is finding a word hard to read, encourage them to sound and blend.</a:t>
            </a:r>
          </a:p>
          <a:p>
            <a:pPr marL="171450" indent="-171450">
              <a:buFont typeface="Arial"/>
              <a:buChar char="•"/>
            </a:pPr>
            <a:r>
              <a:rPr lang="en-US" i="1" dirty="0"/>
              <a:t>Once</a:t>
            </a:r>
            <a:r>
              <a:rPr lang="en-US" i="1" baseline="0" dirty="0"/>
              <a:t> your child is reading a Phase 3 book, we encourage them to ‘blend in their heads – (Blending in your head means children say the sounds quietly in their heads and then read the whole word out loud)</a:t>
            </a:r>
          </a:p>
          <a:p>
            <a:pPr marL="171450" indent="-171450">
              <a:buFont typeface="Arial"/>
              <a:buChar char="•"/>
            </a:pPr>
            <a:endParaRPr lang="en-US" i="1" baseline="0" dirty="0">
              <a:latin typeface="Calibri"/>
              <a:cs typeface="Calibri"/>
            </a:endParaRPr>
          </a:p>
          <a:p>
            <a:pPr marL="171450" indent="-171450">
              <a:buFont typeface="Arial"/>
              <a:buChar char="•"/>
            </a:pPr>
            <a:r>
              <a:rPr lang="en-US" i="1" baseline="0" dirty="0">
                <a:latin typeface="Calibri"/>
                <a:cs typeface="Calibri"/>
              </a:rPr>
              <a:t>Please remember to write down in your </a:t>
            </a:r>
            <a:r>
              <a:rPr lang="en-US" i="1" baseline="0" dirty="0" err="1">
                <a:latin typeface="Calibri"/>
                <a:cs typeface="Calibri"/>
              </a:rPr>
              <a:t>childs</a:t>
            </a:r>
            <a:r>
              <a:rPr lang="en-US" i="1" baseline="0" dirty="0">
                <a:latin typeface="Calibri"/>
                <a:cs typeface="Calibri"/>
              </a:rPr>
              <a:t> reading record when you have listened to them read – you don’t always have to write a comment – just an initial in more than enough. </a:t>
            </a:r>
            <a:endParaRPr lang="en-US" i="1" dirty="0">
              <a:latin typeface="Calibri"/>
              <a:cs typeface="Calibri"/>
            </a:endParaRPr>
          </a:p>
        </p:txBody>
      </p:sp>
    </p:spTree>
    <p:extLst>
      <p:ext uri="{BB962C8B-B14F-4D97-AF65-F5344CB8AC3E}">
        <p14:creationId xmlns:p14="http://schemas.microsoft.com/office/powerpoint/2010/main" val="33405945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Notes:</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i="0" dirty="0"/>
              <a:t>Read the slide.</a:t>
            </a:r>
            <a:endParaRPr lang="en-US" dirty="0"/>
          </a:p>
        </p:txBody>
      </p:sp>
    </p:spTree>
    <p:extLst>
      <p:ext uri="{BB962C8B-B14F-4D97-AF65-F5344CB8AC3E}">
        <p14:creationId xmlns:p14="http://schemas.microsoft.com/office/powerpoint/2010/main" val="7345856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Notes:</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GB" i="1" dirty="0">
                <a:latin typeface="Calibri"/>
                <a:cs typeface="Calibri"/>
              </a:rPr>
              <a:t>Reading to your child daily can open a variety of doors to your child's education, imagination</a:t>
            </a:r>
            <a:r>
              <a:rPr lang="en-GB" i="1" baseline="0" dirty="0">
                <a:latin typeface="Calibri"/>
                <a:cs typeface="Calibri"/>
              </a:rPr>
              <a:t> and</a:t>
            </a:r>
            <a:r>
              <a:rPr lang="en-GB" i="1" dirty="0">
                <a:latin typeface="Calibri"/>
                <a:cs typeface="Calibri"/>
              </a:rPr>
              <a:t> well-being. The sharing book is a book for you to read and enjoy with your child. </a:t>
            </a:r>
          </a:p>
          <a:p>
            <a:pPr marL="171450" indent="-171450">
              <a:buFont typeface="Arial"/>
              <a:buChar char="•"/>
            </a:pPr>
            <a:r>
              <a:rPr lang="en-GB" i="0" dirty="0">
                <a:latin typeface="Calibri"/>
                <a:cs typeface="Calibri"/>
              </a:rPr>
              <a:t>Read the slide.</a:t>
            </a:r>
            <a:endParaRPr lang="en-GB" i="0" dirty="0"/>
          </a:p>
          <a:p>
            <a:pPr marL="171450" indent="-171450">
              <a:buFont typeface="Arial"/>
              <a:buChar char="•"/>
            </a:pPr>
            <a:r>
              <a:rPr lang="en-GB" i="1" dirty="0">
                <a:latin typeface="Calibri"/>
                <a:cs typeface="Calibri"/>
              </a:rPr>
              <a:t>As a school, we also prioritise reading to the children daily to encourage the love of reading.</a:t>
            </a:r>
          </a:p>
          <a:p>
            <a:pPr marL="171450" indent="-171450">
              <a:buFont typeface="Arial"/>
              <a:buChar char="•"/>
            </a:pPr>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Sans-Serif"/>
              <a:buChar char="•"/>
            </a:pPr>
            <a:endParaRPr lang="en-GB" dirty="0"/>
          </a:p>
          <a:p>
            <a:pPr marL="0" indent="0">
              <a:buFont typeface="Arial,Sans-Serif"/>
              <a:buNone/>
            </a:pPr>
            <a:r>
              <a:rPr lang="en-GB" b="1" dirty="0">
                <a:latin typeface="Calibri"/>
                <a:cs typeface="Calibri"/>
              </a:rPr>
              <a:t>Suggested script:</a:t>
            </a:r>
            <a:endParaRPr lang="en-US" dirty="0">
              <a:latin typeface="Calibri"/>
              <a:cs typeface="Calibri"/>
            </a:endParaRPr>
          </a:p>
          <a:p>
            <a:pPr marL="171450" indent="-171450">
              <a:buFont typeface="Arial,Sans-Serif"/>
              <a:buChar char="•"/>
            </a:pPr>
            <a:r>
              <a:rPr lang="en-US" i="1" dirty="0">
                <a:latin typeface="Calibri"/>
                <a:cs typeface="Calibri"/>
              </a:rPr>
              <a:t>Just think about how many times you have already read things today. More than ever, we are surrounded by text and reading is a vital skill.</a:t>
            </a:r>
            <a:endParaRPr lang="en-US" dirty="0">
              <a:cs typeface="Calibri"/>
            </a:endParaRPr>
          </a:p>
          <a:p>
            <a:pPr marL="171450" indent="-171450">
              <a:buFont typeface="Arial,Sans-Serif"/>
              <a:buChar char="•"/>
            </a:pPr>
            <a:r>
              <a:rPr lang="en-US" i="1" dirty="0">
                <a:latin typeface="Calibri"/>
                <a:cs typeface="Calibri"/>
              </a:rPr>
              <a:t>We want all of our children to become confident readers who can navigate the world of reading around them.</a:t>
            </a:r>
          </a:p>
        </p:txBody>
      </p:sp>
    </p:spTree>
    <p:extLst>
      <p:ext uri="{BB962C8B-B14F-4D97-AF65-F5344CB8AC3E}">
        <p14:creationId xmlns:p14="http://schemas.microsoft.com/office/powerpoint/2010/main" val="955984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GB" i="1" dirty="0"/>
              <a:t>Read slide. </a:t>
            </a:r>
          </a:p>
          <a:p>
            <a:pPr marL="171450" indent="-171450">
              <a:buFont typeface="Arial"/>
              <a:buChar char="•"/>
            </a:pPr>
            <a:r>
              <a:rPr lang="en-GB" i="1" dirty="0">
                <a:latin typeface="Calibri"/>
                <a:ea typeface="Calibri"/>
                <a:cs typeface="Calibri"/>
              </a:rPr>
              <a:t>The Everybody read! part of the Little </a:t>
            </a:r>
            <a:r>
              <a:rPr lang="en-GB" i="1" dirty="0" err="1">
                <a:latin typeface="Calibri"/>
                <a:ea typeface="Calibri"/>
                <a:cs typeface="Calibri"/>
              </a:rPr>
              <a:t>Wandle</a:t>
            </a:r>
            <a:r>
              <a:rPr lang="en-GB" i="1" dirty="0">
                <a:latin typeface="Calibri"/>
                <a:ea typeface="Calibri"/>
                <a:cs typeface="Calibri"/>
              </a:rPr>
              <a:t> website has lots of book recommendations. Anyone can access it and find lots of lovely book recommendations for their children. </a:t>
            </a:r>
          </a:p>
          <a:p>
            <a:pPr marL="171450" indent="-171450">
              <a:buFont typeface="Arial"/>
              <a:buChar char="•"/>
            </a:pPr>
            <a:r>
              <a:rPr lang="en-GB" i="0" dirty="0">
                <a:latin typeface="Calibri"/>
                <a:ea typeface="Calibri"/>
                <a:cs typeface="Calibri"/>
              </a:rPr>
              <a:t>Click on link to show Everybody read! section of website:</a:t>
            </a:r>
            <a:r>
              <a:rPr lang="en-GB" i="1" dirty="0">
                <a:latin typeface="Calibri"/>
                <a:ea typeface="Calibri"/>
                <a:cs typeface="Calibri"/>
              </a:rPr>
              <a:t> https://www.littlewandlelettersandsounds.org.uk/resources/my-letters-and-sounds/everybody-read/</a:t>
            </a:r>
            <a:endParaRPr lang="en-GB" i="1" dirty="0"/>
          </a:p>
          <a:p>
            <a:pPr marL="171450" indent="-171450">
              <a:buFont typeface="Arial"/>
              <a:buChar char="•"/>
            </a:pPr>
            <a:r>
              <a:rPr lang="en-GB" i="1" dirty="0"/>
              <a:t>Celebrate your</a:t>
            </a:r>
            <a:r>
              <a:rPr lang="en-GB" i="1" baseline="0" dirty="0"/>
              <a:t> </a:t>
            </a:r>
            <a:r>
              <a:rPr lang="en-GB" i="1" dirty="0"/>
              <a:t>child’s success at school.</a:t>
            </a:r>
          </a:p>
          <a:p>
            <a:pPr marL="171450" indent="-171450">
              <a:buFont typeface="Arial"/>
              <a:buChar char="•"/>
            </a:pPr>
            <a:r>
              <a:rPr lang="en-GB" i="1" dirty="0"/>
              <a:t>Make time for reading at home. </a:t>
            </a:r>
          </a:p>
        </p:txBody>
      </p:sp>
    </p:spTree>
    <p:extLst>
      <p:ext uri="{BB962C8B-B14F-4D97-AF65-F5344CB8AC3E}">
        <p14:creationId xmlns:p14="http://schemas.microsoft.com/office/powerpoint/2010/main" val="32691805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Notes:</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GB" i="0" dirty="0"/>
              <a:t>I am just going to end with this quote. </a:t>
            </a:r>
          </a:p>
          <a:p>
            <a:pPr marL="171450" indent="-171450">
              <a:buFont typeface="Arial"/>
              <a:buChar char="•"/>
            </a:pPr>
            <a:r>
              <a:rPr lang="en-US" i="0" dirty="0"/>
              <a:t>Thank you so much for coming.</a:t>
            </a:r>
          </a:p>
          <a:p>
            <a:pPr marL="171450" indent="-171450">
              <a:buFont typeface="Arial"/>
              <a:buChar char="•"/>
            </a:pPr>
            <a:r>
              <a:rPr lang="en-US" i="0" dirty="0"/>
              <a:t>The sheets are on the tables for you to take away. </a:t>
            </a:r>
          </a:p>
          <a:p>
            <a:pPr marL="171450" indent="-171450">
              <a:buFont typeface="Arial"/>
              <a:buChar char="•"/>
            </a:pPr>
            <a:r>
              <a:rPr lang="en-US" i="0" dirty="0"/>
              <a:t>I know I have just bombarded you with lots of information but if anyone has any questions please ask myself or speak to your </a:t>
            </a:r>
            <a:r>
              <a:rPr lang="en-US" i="0" dirty="0" err="1"/>
              <a:t>childs</a:t>
            </a:r>
            <a:r>
              <a:rPr lang="en-US" i="0" dirty="0"/>
              <a:t> teacher. </a:t>
            </a:r>
          </a:p>
          <a:p>
            <a:pPr marL="171450" indent="-171450">
              <a:buFont typeface="Arial"/>
              <a:buChar char="•"/>
            </a:pPr>
            <a:r>
              <a:rPr lang="en-US" i="0" dirty="0"/>
              <a:t>Thank you. </a:t>
            </a:r>
          </a:p>
        </p:txBody>
      </p:sp>
    </p:spTree>
    <p:extLst>
      <p:ext uri="{BB962C8B-B14F-4D97-AF65-F5344CB8AC3E}">
        <p14:creationId xmlns:p14="http://schemas.microsoft.com/office/powerpoint/2010/main" val="3246531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Sans-Serif"/>
              <a:buChar char="•"/>
            </a:pPr>
            <a:endParaRPr lang="en-GB" b="1" dirty="0">
              <a:latin typeface="Calibri"/>
              <a:cs typeface="Calibri"/>
            </a:endParaRPr>
          </a:p>
          <a:p>
            <a:pPr marL="0" indent="0">
              <a:buFont typeface="Arial,Sans-Serif"/>
              <a:buNone/>
            </a:pPr>
            <a:r>
              <a:rPr lang="en-GB" b="1" dirty="0">
                <a:latin typeface="Calibri"/>
                <a:cs typeface="Calibri"/>
              </a:rPr>
              <a:t>Suggested script:</a:t>
            </a:r>
            <a:endParaRPr lang="en-US" dirty="0">
              <a:latin typeface="Calibri"/>
              <a:cs typeface="Calibri"/>
            </a:endParaRPr>
          </a:p>
          <a:p>
            <a:pPr marL="171450" indent="-171450">
              <a:buFont typeface="Arial,Sans-Serif"/>
              <a:buChar char="•"/>
            </a:pPr>
            <a:r>
              <a:rPr lang="en-US" i="1" dirty="0">
                <a:latin typeface="Calibri"/>
                <a:cs typeface="Calibri"/>
              </a:rPr>
              <a:t>The National Curriculum specifies that all schools must teach children to read using phonics in Reception.</a:t>
            </a:r>
          </a:p>
          <a:p>
            <a:pPr marL="171450" indent="-171450">
              <a:buFont typeface="Arial,Sans-Serif"/>
              <a:buChar char="•"/>
            </a:pPr>
            <a:r>
              <a:rPr lang="en-US" i="0" dirty="0">
                <a:latin typeface="Calibri"/>
                <a:cs typeface="Calibri"/>
              </a:rPr>
              <a:t>Read the slide.</a:t>
            </a:r>
            <a:endParaRPr lang="en-US" i="0" dirty="0"/>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b="1" dirty="0">
                <a:latin typeface="Calibri"/>
                <a:cs typeface="Calibri"/>
              </a:rPr>
              <a:t>Slide purpose:</a:t>
            </a:r>
          </a:p>
          <a:p>
            <a:pPr marL="171450" indent="-171450">
              <a:buFont typeface="Arial" panose="020B0604020202020204" pitchFamily="34" charset="0"/>
              <a:buChar char="•"/>
            </a:pPr>
            <a:r>
              <a:rPr lang="en-GB" dirty="0">
                <a:latin typeface="Calibri"/>
                <a:cs typeface="Calibri"/>
              </a:rPr>
              <a:t>To provide a simple definition of phonics</a:t>
            </a:r>
          </a:p>
          <a:p>
            <a:pPr marL="171450" indent="-171450">
              <a:buFont typeface="Arial,Sans-Serif"/>
              <a:buChar char="•"/>
            </a:pPr>
            <a:endParaRPr lang="en-GB" dirty="0">
              <a:latin typeface="Calibri"/>
              <a:cs typeface="Calibri"/>
            </a:endParaRPr>
          </a:p>
          <a:p>
            <a:pPr marL="0" indent="0">
              <a:buFont typeface="Arial,Sans-Serif"/>
              <a:buNone/>
            </a:pPr>
            <a:r>
              <a:rPr lang="en-GB" b="1" dirty="0">
                <a:latin typeface="Calibri"/>
                <a:cs typeface="Calibri"/>
              </a:rPr>
              <a:t>Suggested script:</a:t>
            </a:r>
            <a:endParaRPr lang="en-US" dirty="0">
              <a:latin typeface="Calibri"/>
              <a:cs typeface="Calibri"/>
            </a:endParaRPr>
          </a:p>
          <a:p>
            <a:pPr marL="171450" indent="-171450">
              <a:buFont typeface="Arial,Sans-Serif"/>
              <a:buChar char="•"/>
            </a:pPr>
            <a:r>
              <a:rPr lang="en-US" i="1" dirty="0">
                <a:latin typeface="Calibri"/>
                <a:cs typeface="Calibri"/>
              </a:rPr>
              <a:t>So what is phonics? </a:t>
            </a:r>
            <a:r>
              <a:rPr lang="en-US" i="1" dirty="0" err="1">
                <a:latin typeface="Calibri"/>
                <a:cs typeface="Calibri"/>
              </a:rPr>
              <a:t>Thos</a:t>
            </a:r>
            <a:r>
              <a:rPr lang="en-US" i="1" dirty="0">
                <a:latin typeface="Calibri"/>
                <a:cs typeface="Calibri"/>
              </a:rPr>
              <a:t> of you who are parents of children in Year 1 or who have older children will have an idea. </a:t>
            </a:r>
            <a:endParaRPr lang="en-US" dirty="0"/>
          </a:p>
          <a:p>
            <a:pPr marL="171450" indent="-171450">
              <a:buFont typeface="Arial,Sans-Serif"/>
              <a:buChar char="•"/>
            </a:pPr>
            <a:r>
              <a:rPr lang="en-US" i="0" dirty="0">
                <a:latin typeface="Calibri"/>
                <a:cs typeface="Calibri"/>
              </a:rPr>
              <a:t>Read the slide.</a:t>
            </a:r>
          </a:p>
          <a:p>
            <a:pPr marL="171450" indent="-171450">
              <a:buFont typeface="Arial,Sans-Serif"/>
              <a:buChar char="•"/>
            </a:pPr>
            <a:r>
              <a:rPr lang="en-US" i="1" dirty="0">
                <a:latin typeface="Calibri"/>
                <a:cs typeface="Calibri"/>
              </a:rPr>
              <a:t>It sounds complicated but it really isn’t! </a:t>
            </a:r>
            <a:endParaRPr lang="en-US" dirty="0">
              <a:latin typeface="Calibri"/>
              <a:cs typeface="Calibri"/>
            </a:endParaRPr>
          </a:p>
          <a:p>
            <a:pPr marL="171450" indent="-171450">
              <a:buFont typeface="Arial,Sans-Serif"/>
              <a:buChar char="•"/>
            </a:pPr>
            <a:r>
              <a:rPr lang="en-US" i="1" dirty="0">
                <a:latin typeface="Calibri"/>
                <a:cs typeface="Calibri"/>
              </a:rPr>
              <a:t>Let's learn some important words that will help you understand phonics ...</a:t>
            </a:r>
            <a:endParaRPr lang="en-US" dirty="0">
              <a:latin typeface="Calibri"/>
              <a:cs typeface="Calibri"/>
            </a:endParaRPr>
          </a:p>
          <a:p>
            <a:pPr marL="171450" indent="-171450">
              <a:buFont typeface="Arial,Sans-Serif"/>
              <a:buChar char="•"/>
            </a:pPr>
            <a:endParaRPr lang="en-US" i="1" dirty="0">
              <a:latin typeface="Calibri"/>
              <a:cs typeface="Calibri"/>
            </a:endParaRPr>
          </a:p>
          <a:p>
            <a:r>
              <a:rPr lang="en-US" dirty="0">
                <a:latin typeface="Calibri"/>
                <a:cs typeface="Calibri"/>
              </a:rPr>
              <a:t> </a:t>
            </a:r>
            <a:endParaRPr lang="en-US" dirty="0"/>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Sans-Serif"/>
              <a:buChar char="•"/>
            </a:pPr>
            <a:endParaRPr lang="en-GB" dirty="0"/>
          </a:p>
          <a:p>
            <a:pPr marL="0" indent="0">
              <a:buFont typeface="Arial,Sans-Serif"/>
              <a:buNone/>
            </a:pPr>
            <a:r>
              <a:rPr lang="en-GB" b="1" dirty="0"/>
              <a:t>Notes:</a:t>
            </a:r>
            <a:endParaRPr lang="en-US" b="0" dirty="0"/>
          </a:p>
          <a:p>
            <a:r>
              <a:rPr lang="en-US" dirty="0"/>
              <a:t>This is some of the terminology that we use when teaching phonics and the children will get used to using this too – we have some children in reception that are already using the word diagraph. </a:t>
            </a:r>
          </a:p>
          <a:p>
            <a:r>
              <a:rPr lang="en-US" dirty="0"/>
              <a:t>Phoneme – the smallest unit of sound that can be identified in words. </a:t>
            </a:r>
          </a:p>
          <a:p>
            <a:r>
              <a:rPr lang="en-US" dirty="0"/>
              <a:t>Grapheme – A letter or group of letters used to represent a particular phoneme when writing – example on board</a:t>
            </a:r>
          </a:p>
          <a:p>
            <a:r>
              <a:rPr lang="en-US" dirty="0"/>
              <a:t>Diagraph – a grapheme that uses 2 letters that make 1 sound </a:t>
            </a:r>
            <a:r>
              <a:rPr lang="en-US" dirty="0" err="1"/>
              <a:t>e.g</a:t>
            </a:r>
            <a:r>
              <a:rPr lang="en-US" dirty="0"/>
              <a:t> ai makes ai like rain. The children will get used to the mantra 2 letters 1 sound</a:t>
            </a:r>
          </a:p>
          <a:p>
            <a:r>
              <a:rPr lang="en-US" dirty="0"/>
              <a:t>Trigraph – a grapheme that uses 3 letters that make 1 sound e.g. </a:t>
            </a:r>
            <a:r>
              <a:rPr lang="en-US" dirty="0" err="1"/>
              <a:t>igh</a:t>
            </a:r>
            <a:r>
              <a:rPr lang="en-US" dirty="0"/>
              <a:t> make </a:t>
            </a:r>
            <a:r>
              <a:rPr lang="en-US" dirty="0" err="1"/>
              <a:t>igh</a:t>
            </a:r>
            <a:r>
              <a:rPr lang="en-US" dirty="0"/>
              <a:t> like night. The children will get used to the mantra 3 letters 1 sound.</a:t>
            </a:r>
          </a:p>
          <a:p>
            <a:r>
              <a:rPr lang="en-US" dirty="0"/>
              <a:t>Blend – To combine individual phonemes into a whole word. E.g. c a t blends to cat</a:t>
            </a:r>
          </a:p>
          <a:p>
            <a:r>
              <a:rPr lang="en-US" dirty="0"/>
              <a:t>Segment - To identify each of the individual phonemes in a word. </a:t>
            </a:r>
          </a:p>
        </p:txBody>
      </p:sp>
    </p:spTree>
    <p:extLst>
      <p:ext uri="{BB962C8B-B14F-4D97-AF65-F5344CB8AC3E}">
        <p14:creationId xmlns:p14="http://schemas.microsoft.com/office/powerpoint/2010/main" val="985361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Sans-Serif"/>
              <a:buChar char="•"/>
            </a:pPr>
            <a:endParaRPr lang="en-GB" dirty="0">
              <a:latin typeface="Calibri"/>
              <a:cs typeface="Calibri"/>
            </a:endParaRPr>
          </a:p>
          <a:p>
            <a:pPr marL="0" indent="0">
              <a:buFont typeface="Arial,Sans-Serif"/>
              <a:buNone/>
            </a:pPr>
            <a:r>
              <a:rPr lang="en-GB" b="1" dirty="0">
                <a:latin typeface="Calibri"/>
                <a:cs typeface="Calibri"/>
              </a:rPr>
              <a:t>Notes</a:t>
            </a:r>
            <a:endParaRPr lang="en-US" dirty="0">
              <a:latin typeface="Calibri"/>
              <a:cs typeface="Calibri"/>
            </a:endParaRPr>
          </a:p>
          <a:p>
            <a:pPr marL="171450" indent="-171450">
              <a:buFont typeface="Arial,Sans-Serif"/>
              <a:buChar char="•"/>
            </a:pPr>
            <a:r>
              <a:rPr lang="en-US" i="0" dirty="0">
                <a:latin typeface="Calibri"/>
                <a:cs typeface="Calibri"/>
              </a:rPr>
              <a:t>Read the slide.</a:t>
            </a:r>
          </a:p>
          <a:p>
            <a:pPr marL="171450" indent="-171450">
              <a:buFont typeface="Arial,Sans-Serif"/>
              <a:buChar char="•"/>
            </a:pPr>
            <a:endParaRPr lang="en-US" i="0" dirty="0">
              <a:latin typeface="Calibri"/>
              <a:cs typeface="Calibri"/>
            </a:endParaRPr>
          </a:p>
          <a:p>
            <a:pPr marL="171450" indent="-171450">
              <a:buFont typeface="Arial,Sans-Serif"/>
              <a:buChar char="•"/>
            </a:pPr>
            <a:r>
              <a:rPr lang="en-US" i="1" dirty="0"/>
              <a:t>We usually teach four new sounds a week and have a review lesson on a Friday. </a:t>
            </a:r>
          </a:p>
          <a:p>
            <a:pPr marL="171450" indent="-171450">
              <a:buFont typeface="Arial,Sans-Serif"/>
              <a:buChar char="•"/>
            </a:pPr>
            <a:r>
              <a:rPr lang="en-US" i="1" dirty="0"/>
              <a:t>I have printed off a list of all the sounds we are learning during this phase for Reception parents to take home. This will help you with letter formation (handwriting) and pronunciation</a:t>
            </a:r>
            <a:endParaRPr lang="en-US" i="0" dirty="0">
              <a:latin typeface="Calibri"/>
              <a:cs typeface="Calibri"/>
            </a:endParaRPr>
          </a:p>
        </p:txBody>
      </p:sp>
    </p:spTree>
    <p:extLst>
      <p:ext uri="{BB962C8B-B14F-4D97-AF65-F5344CB8AC3E}">
        <p14:creationId xmlns:p14="http://schemas.microsoft.com/office/powerpoint/2010/main" val="797929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Notes</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US" dirty="0">
                <a:latin typeface="Calibri"/>
                <a:ea typeface="Calibri"/>
                <a:cs typeface="Calibri"/>
              </a:rPr>
              <a:t>When we say the sounds we use pure sounds which means we don’t say the uh at the end so instead of saying things </a:t>
            </a:r>
            <a:r>
              <a:rPr lang="en-US" dirty="0" err="1">
                <a:latin typeface="Calibri"/>
                <a:ea typeface="Calibri"/>
                <a:cs typeface="Calibri"/>
              </a:rPr>
              <a:t>nuh</a:t>
            </a:r>
            <a:r>
              <a:rPr lang="en-US" dirty="0">
                <a:latin typeface="Calibri"/>
                <a:ea typeface="Calibri"/>
                <a:cs typeface="Calibri"/>
              </a:rPr>
              <a:t> we say </a:t>
            </a:r>
            <a:r>
              <a:rPr lang="en-US" dirty="0" err="1">
                <a:latin typeface="Calibri"/>
                <a:ea typeface="Calibri"/>
                <a:cs typeface="Calibri"/>
              </a:rPr>
              <a:t>nnn</a:t>
            </a:r>
            <a:r>
              <a:rPr lang="en-US" dirty="0">
                <a:latin typeface="Calibri"/>
                <a:ea typeface="Calibri"/>
                <a:cs typeface="Calibri"/>
              </a:rPr>
              <a:t>. </a:t>
            </a:r>
          </a:p>
          <a:p>
            <a:pPr marL="171450" indent="-171450">
              <a:buFont typeface="Arial"/>
              <a:buChar char="•"/>
            </a:pPr>
            <a:r>
              <a:rPr lang="en-US" dirty="0">
                <a:latin typeface="Calibri"/>
                <a:ea typeface="Calibri"/>
                <a:cs typeface="Calibri"/>
              </a:rPr>
              <a:t>Lets have a look at how to say the different sounds the children will learning during their time in reception. </a:t>
            </a:r>
          </a:p>
          <a:p>
            <a:pPr marL="171450" indent="-171450">
              <a:buFont typeface="Arial"/>
              <a:buChar char="•"/>
            </a:pPr>
            <a:r>
              <a:rPr lang="en-US" dirty="0">
                <a:latin typeface="Calibri"/>
                <a:ea typeface="Calibri"/>
                <a:cs typeface="Calibri"/>
              </a:rPr>
              <a:t>Play the videos/teach the parents to say the Phase 2 sounds: https://www.littlewandlelettersandsounds.org.uk/resources/for-parents/</a:t>
            </a:r>
          </a:p>
          <a:p>
            <a:pPr marL="171450" indent="-171450">
              <a:buFont typeface="Arial"/>
              <a:buChar char="•"/>
            </a:pPr>
            <a:endParaRPr lang="en-US" dirty="0">
              <a:latin typeface="Calibri"/>
              <a:ea typeface="Calibri"/>
              <a:cs typeface="Calibri"/>
            </a:endParaRPr>
          </a:p>
          <a:p>
            <a:pPr marL="171450" indent="-171450">
              <a:buFont typeface="Arial"/>
              <a:buChar char="•"/>
            </a:pPr>
            <a:r>
              <a:rPr lang="en-US" dirty="0">
                <a:latin typeface="Calibri"/>
                <a:ea typeface="Calibri"/>
                <a:cs typeface="Calibri"/>
              </a:rPr>
              <a:t>These videos are saved in the parents part of the Little </a:t>
            </a:r>
            <a:r>
              <a:rPr lang="en-US" dirty="0" err="1">
                <a:latin typeface="Calibri"/>
                <a:ea typeface="Calibri"/>
                <a:cs typeface="Calibri"/>
              </a:rPr>
              <a:t>Wandle</a:t>
            </a:r>
            <a:r>
              <a:rPr lang="en-US" dirty="0">
                <a:latin typeface="Calibri"/>
                <a:ea typeface="Calibri"/>
                <a:cs typeface="Calibri"/>
              </a:rPr>
              <a:t> website so if you are unsure you can have another look. </a:t>
            </a:r>
          </a:p>
          <a:p>
            <a:pPr marL="171450" indent="-171450">
              <a:buFont typeface="Arial"/>
              <a:buChar char="•"/>
            </a:pPr>
            <a:endParaRPr lang="en-US" dirty="0">
              <a:latin typeface="Calibri"/>
              <a:ea typeface="Calibri"/>
              <a:cs typeface="Calibri"/>
            </a:endParaRPr>
          </a:p>
          <a:p>
            <a:pPr marL="171450" indent="-171450">
              <a:buFont typeface="Arial"/>
              <a:buChar char="•"/>
            </a:pPr>
            <a:endParaRPr lang="en-US" dirty="0">
              <a:latin typeface="Calibri"/>
              <a:ea typeface="Calibri"/>
              <a:cs typeface="Calibri"/>
            </a:endParaRPr>
          </a:p>
          <a:p>
            <a:pPr marL="171450" indent="-171450">
              <a:buFont typeface="Arial"/>
              <a:buChar char="•"/>
            </a:pPr>
            <a:endParaRPr lang="en-US" dirty="0">
              <a:latin typeface="Calibri"/>
              <a:ea typeface="Calibri"/>
              <a:cs typeface="Calibri"/>
            </a:endParaRPr>
          </a:p>
          <a:p>
            <a:pPr marL="171450" indent="-171450">
              <a:buFont typeface="Arial"/>
              <a:buChar char="•"/>
            </a:pPr>
            <a:endParaRPr lang="en-US" dirty="0">
              <a:latin typeface="Calibri"/>
              <a:ea typeface="Calibri"/>
              <a:cs typeface="Calibri"/>
            </a:endParaRPr>
          </a:p>
          <a:p>
            <a:pPr marL="171450" indent="-171450">
              <a:buFont typeface="Arial"/>
              <a:buChar char="•"/>
            </a:pPr>
            <a:endParaRPr lang="en-US" dirty="0">
              <a:latin typeface="Calibri"/>
              <a:ea typeface="Calibri"/>
              <a:cs typeface="Calibri"/>
            </a:endParaRPr>
          </a:p>
          <a:p>
            <a:pPr marL="171450" indent="-171450">
              <a:buFont typeface="Arial"/>
              <a:buChar char="•"/>
            </a:pPr>
            <a:endParaRPr lang="en-US" dirty="0">
              <a:latin typeface="Calibri"/>
              <a:ea typeface="Calibri"/>
              <a:cs typeface="Calibri"/>
            </a:endParaRPr>
          </a:p>
        </p:txBody>
      </p:sp>
    </p:spTree>
    <p:extLst>
      <p:ext uri="{BB962C8B-B14F-4D97-AF65-F5344CB8AC3E}">
        <p14:creationId xmlns:p14="http://schemas.microsoft.com/office/powerpoint/2010/main" val="3386360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auctor</a:t>
            </a:r>
            <a:r>
              <a:rPr lang="en-US"/>
              <a:t> lacinia </a:t>
            </a:r>
            <a:r>
              <a:rPr lang="en-US" err="1"/>
              <a:t>efficitur</a:t>
            </a:r>
            <a:r>
              <a:rPr lang="en-US"/>
              <a:t>. Ut </a:t>
            </a:r>
            <a:r>
              <a:rPr lang="en-US" err="1"/>
              <a:t>condimentum</a:t>
            </a:r>
            <a:r>
              <a:rPr lang="en-US"/>
              <a:t> </a:t>
            </a:r>
            <a:r>
              <a:rPr lang="en-US" err="1"/>
              <a:t>faucibus</a:t>
            </a:r>
            <a:r>
              <a:rPr lang="en-US"/>
              <a:t> </a:t>
            </a:r>
            <a:r>
              <a:rPr lang="en-US" err="1"/>
              <a:t>varius</a:t>
            </a:r>
            <a:r>
              <a:rPr lang="en-US"/>
              <a:t>. </a:t>
            </a:r>
            <a:r>
              <a:rPr lang="en-US" err="1"/>
              <a:t>Fusce</a:t>
            </a:r>
            <a:r>
              <a:rPr lang="en-US"/>
              <a:t> dictum </a:t>
            </a:r>
            <a:r>
              <a:rPr lang="en-US" err="1"/>
              <a:t>urna</a:t>
            </a:r>
            <a:r>
              <a:rPr lang="en-US"/>
              <a:t> sit </a:t>
            </a:r>
            <a:r>
              <a:rPr lang="en-US" err="1"/>
              <a:t>amet</a:t>
            </a:r>
            <a:r>
              <a:rPr lang="en-US"/>
              <a:t> tempus </a:t>
            </a:r>
            <a:r>
              <a:rPr lang="en-US" err="1"/>
              <a:t>ultricies</a:t>
            </a:r>
            <a:r>
              <a:rPr lang="en-US"/>
              <a:t>. </a:t>
            </a:r>
            <a:r>
              <a:rPr lang="en-US" err="1"/>
              <a:t>Nullam</a:t>
            </a:r>
            <a:r>
              <a:rPr lang="en-US"/>
              <a:t> </a:t>
            </a:r>
            <a:r>
              <a:rPr lang="en-US" err="1"/>
              <a:t>quis</a:t>
            </a:r>
            <a:r>
              <a:rPr lang="en-US"/>
              <a:t> </a:t>
            </a:r>
            <a:r>
              <a:rPr lang="en-US" err="1"/>
              <a:t>lobortis</a:t>
            </a:r>
            <a:r>
              <a:rPr lang="en-US"/>
              <a:t> </a:t>
            </a:r>
            <a:r>
              <a:rPr lang="en-US" err="1"/>
              <a:t>velit</a:t>
            </a:r>
            <a:r>
              <a:rPr lang="en-US"/>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auctor</a:t>
            </a:r>
            <a:r>
              <a:rPr lang="en-US"/>
              <a:t> lacinia </a:t>
            </a:r>
            <a:r>
              <a:rPr lang="en-US" err="1"/>
              <a:t>efficitur</a:t>
            </a:r>
            <a:r>
              <a:rPr lang="en-US"/>
              <a:t>. Ut </a:t>
            </a:r>
            <a:r>
              <a:rPr lang="en-US" err="1"/>
              <a:t>condimentum</a:t>
            </a:r>
            <a:r>
              <a:rPr lang="en-US"/>
              <a:t> </a:t>
            </a:r>
            <a:r>
              <a:rPr lang="en-US" err="1"/>
              <a:t>faucibus</a:t>
            </a:r>
            <a:r>
              <a:rPr lang="en-US"/>
              <a:t> </a:t>
            </a:r>
            <a:r>
              <a:rPr lang="en-US" err="1"/>
              <a:t>varius</a:t>
            </a:r>
            <a:r>
              <a:rPr lang="en-US"/>
              <a:t>. </a:t>
            </a:r>
            <a:r>
              <a:rPr lang="en-US" err="1"/>
              <a:t>Fusce</a:t>
            </a:r>
            <a:r>
              <a:rPr lang="en-US"/>
              <a:t> dictum </a:t>
            </a:r>
            <a:r>
              <a:rPr lang="en-US" err="1"/>
              <a:t>urna</a:t>
            </a:r>
            <a:r>
              <a:rPr lang="en-US"/>
              <a:t> sit </a:t>
            </a:r>
            <a:r>
              <a:rPr lang="en-US" err="1"/>
              <a:t>amet</a:t>
            </a:r>
            <a:r>
              <a:rPr lang="en-US"/>
              <a:t> tempus </a:t>
            </a:r>
            <a:r>
              <a:rPr lang="en-US" err="1"/>
              <a:t>ultricies</a:t>
            </a:r>
            <a:r>
              <a:rPr lang="en-US"/>
              <a:t>. </a:t>
            </a:r>
            <a:r>
              <a:rPr lang="en-US" err="1"/>
              <a:t>Nullam</a:t>
            </a:r>
            <a:r>
              <a:rPr lang="en-US"/>
              <a:t> </a:t>
            </a:r>
            <a:r>
              <a:rPr lang="en-US" err="1"/>
              <a:t>quis</a:t>
            </a:r>
            <a:r>
              <a:rPr lang="en-US"/>
              <a:t> </a:t>
            </a:r>
            <a:r>
              <a:rPr lang="en-US" err="1"/>
              <a:t>lobortis</a:t>
            </a:r>
            <a:r>
              <a:rPr lang="en-US"/>
              <a:t> </a:t>
            </a:r>
            <a:r>
              <a:rPr lang="en-US" err="1"/>
              <a:t>velit</a:t>
            </a:r>
            <a:r>
              <a:rPr lang="en-US"/>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B1524F4-450B-494A-8168-C27743591B4F}" type="datetimeFigureOut">
              <a:rPr lang="en-US" smtClean="0"/>
              <a:t>10/24/2023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IL5YUCPyC5I?feature=oembed" TargetMode="Externa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s://www.youtube.com/embed/3C1KTDag0ZA" TargetMode="Externa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6.tiff"/><Relationship Id="rId4" Type="http://schemas.openxmlformats.org/officeDocument/2006/relationships/image" Target="../media/image35.tiff"/></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0.tiff"/><Relationship Id="rId5" Type="http://schemas.openxmlformats.org/officeDocument/2006/relationships/image" Target="../media/image39.tiff"/><Relationship Id="rId4" Type="http://schemas.openxmlformats.org/officeDocument/2006/relationships/image" Target="../media/image38.tiff"/></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41.tiff"/><Relationship Id="rId7" Type="http://schemas.openxmlformats.org/officeDocument/2006/relationships/image" Target="../media/image45.emf"/><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44.emf"/><Relationship Id="rId5" Type="http://schemas.openxmlformats.org/officeDocument/2006/relationships/image" Target="../media/image43.png"/><Relationship Id="rId4" Type="http://schemas.openxmlformats.org/officeDocument/2006/relationships/image" Target="../media/image42.tiff"/></Relationships>
</file>

<file path=ppt/slides/_rels/slide27.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5.tiff"/></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youtu.be/-ZtjFIvA_f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hyperlink" Target="https://youtu.be/qDu3JAjf-U0" TargetMode="Externa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11235783" cy="1609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latin typeface="Calibri"/>
                <a:cs typeface="Calibri"/>
              </a:rPr>
              <a:t>Parent workshop: </a:t>
            </a:r>
            <a:r>
              <a:rPr lang="en-US" sz="2800" dirty="0">
                <a:solidFill>
                  <a:schemeClr val="bg1"/>
                </a:solidFill>
                <a:latin typeface="Calibri"/>
                <a:cs typeface="Calibri"/>
              </a:rPr>
              <a:t>Phonics and early reading in Reception and Year 1, Phase 2 and Phase 5 </a:t>
            </a:r>
            <a:endParaRPr lang="en-US" sz="2800" dirty="0">
              <a:solidFill>
                <a:schemeClr val="bg1"/>
              </a:solidFill>
            </a:endParaRPr>
          </a:p>
          <a:p>
            <a:pPr>
              <a:lnSpc>
                <a:spcPct val="120000"/>
              </a:lnSpc>
            </a:pPr>
            <a:r>
              <a:rPr lang="en-US" sz="2800" dirty="0">
                <a:solidFill>
                  <a:schemeClr val="bg1"/>
                </a:solidFill>
                <a:latin typeface="Calibri"/>
                <a:cs typeface="Calibri"/>
              </a:rPr>
              <a:t>(Autumn 1)</a:t>
            </a:r>
            <a:endParaRPr lang="en-US" sz="2800" dirty="0">
              <a:solidFill>
                <a:schemeClr val="bg1"/>
              </a:solidFill>
            </a:endParaRP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lIns="91440" tIns="45720" rIns="91440" bIns="45720" anchor="t"/>
          <a:lstStyle/>
          <a:p>
            <a:r>
              <a:rPr lang="en-US">
                <a:solidFill>
                  <a:schemeClr val="accent2"/>
                </a:solidFill>
              </a:rPr>
              <a:t>Teacher-led blending is taught throughout Phase 2.</a:t>
            </a:r>
            <a:endParaRPr lang="en-US">
              <a:solidFill>
                <a:schemeClr val="accent2"/>
              </a:solidFill>
              <a:cs typeface="Calibri"/>
            </a:endParaRPr>
          </a:p>
          <a:p>
            <a:endParaRPr lang="en-US">
              <a:solidFill>
                <a:schemeClr val="accent2"/>
              </a:solidFill>
              <a:cs typeface="Calibri"/>
            </a:endParaRPr>
          </a:p>
          <a:p>
            <a:r>
              <a:rPr lang="en-US">
                <a:solidFill>
                  <a:schemeClr val="accent2"/>
                </a:solidFill>
              </a:rPr>
              <a:t>Our aim to is to teach every child to blend by Christmas.</a:t>
            </a:r>
            <a:endParaRPr lang="en-US">
              <a:solidFill>
                <a:schemeClr val="accent2"/>
              </a:solidFill>
              <a:cs typeface="Calibri"/>
            </a:endParaRPr>
          </a:p>
          <a:p>
            <a:endParaRPr lang="en-US">
              <a:solidFill>
                <a:schemeClr val="accent2"/>
              </a:solidFill>
              <a:cs typeface="Calibri"/>
            </a:endParaRPr>
          </a:p>
          <a:p>
            <a:r>
              <a:rPr lang="en-US">
                <a:solidFill>
                  <a:schemeClr val="accent2"/>
                </a:solidFill>
              </a:rPr>
              <a:t>We will inform you if your child needs additional practice.</a:t>
            </a:r>
            <a:endParaRPr lang="en-GB">
              <a:solidFill>
                <a:schemeClr val="accent2"/>
              </a:solidFill>
            </a:endParaRPr>
          </a:p>
        </p:txBody>
      </p:sp>
      <p:sp>
        <p:nvSpPr>
          <p:cNvPr id="5" name="Title 4"/>
          <p:cNvSpPr>
            <a:spLocks noGrp="1"/>
          </p:cNvSpPr>
          <p:nvPr>
            <p:ph type="title"/>
          </p:nvPr>
        </p:nvSpPr>
        <p:spPr>
          <a:xfrm>
            <a:off x="479376" y="332656"/>
            <a:ext cx="10145410" cy="1152128"/>
          </a:xfrm>
        </p:spPr>
        <p:txBody>
          <a:bodyPr lIns="91440" tIns="45720" rIns="91440" bIns="45720" anchor="b" anchorCtr="0"/>
          <a:lstStyle/>
          <a:p>
            <a:r>
              <a:rPr lang="en-US"/>
              <a:t>We teach blending so your child learns to read </a:t>
            </a:r>
            <a:endParaRPr lang="en-US">
              <a:cs typeface="Calibri"/>
            </a:endParaRPr>
          </a:p>
        </p:txBody>
      </p:sp>
      <p:pic>
        <p:nvPicPr>
          <p:cNvPr id="3" name="Picture 2" descr="A person teaching a group of children&#10;&#10;Description automatically generated">
            <a:extLst>
              <a:ext uri="{FF2B5EF4-FFF2-40B4-BE49-F238E27FC236}">
                <a16:creationId xmlns:a16="http://schemas.microsoft.com/office/drawing/2014/main" id="{24357F3E-28E2-6C3E-5352-DD9D4511C927}"/>
              </a:ext>
            </a:extLst>
          </p:cNvPr>
          <p:cNvPicPr>
            <a:picLocks noChangeAspect="1"/>
          </p:cNvPicPr>
          <p:nvPr/>
        </p:nvPicPr>
        <p:blipFill>
          <a:blip r:embed="rId3"/>
          <a:stretch>
            <a:fillRect/>
          </a:stretch>
        </p:blipFill>
        <p:spPr>
          <a:xfrm>
            <a:off x="6255712" y="1916832"/>
            <a:ext cx="5192396" cy="3598904"/>
          </a:xfrm>
          <a:prstGeom prst="roundRect">
            <a:avLst/>
          </a:prstGeom>
        </p:spPr>
      </p:pic>
    </p:spTree>
    <p:extLst>
      <p:ext uri="{BB962C8B-B14F-4D97-AF65-F5344CB8AC3E}">
        <p14:creationId xmlns:p14="http://schemas.microsoft.com/office/powerpoint/2010/main" val="1508816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a:t>Blending to read words</a:t>
            </a:r>
          </a:p>
        </p:txBody>
      </p:sp>
      <p:pic>
        <p:nvPicPr>
          <p:cNvPr id="4" name="Online Media 3" descr="How we teach blending">
            <a:hlinkClick r:id="" action="ppaction://media"/>
            <a:extLst>
              <a:ext uri="{FF2B5EF4-FFF2-40B4-BE49-F238E27FC236}">
                <a16:creationId xmlns:a16="http://schemas.microsoft.com/office/drawing/2014/main" id="{42797611-F16B-2043-A6FF-337038723033}"/>
              </a:ext>
            </a:extLst>
          </p:cNvPr>
          <p:cNvPicPr>
            <a:picLocks noRot="1" noChangeAspect="1"/>
          </p:cNvPicPr>
          <p:nvPr>
            <a:videoFile r:link="rId1"/>
          </p:nvPr>
        </p:nvPicPr>
        <p:blipFill>
          <a:blip r:embed="rId4"/>
          <a:stretch>
            <a:fillRect/>
          </a:stretch>
        </p:blipFill>
        <p:spPr>
          <a:xfrm>
            <a:off x="2246175" y="1860522"/>
            <a:ext cx="7170541" cy="4051356"/>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79376" y="1916832"/>
            <a:ext cx="5864568" cy="4824536"/>
          </a:xfrm>
        </p:spPr>
        <p:txBody>
          <a:bodyPr lIns="91440" tIns="45720" rIns="91440" bIns="45720" anchor="t"/>
          <a:lstStyle/>
          <a:p>
            <a:pPr marL="0" indent="0">
              <a:buNone/>
            </a:pPr>
            <a:r>
              <a:rPr lang="en-US" dirty="0">
                <a:solidFill>
                  <a:schemeClr val="accent2"/>
                </a:solidFill>
              </a:rPr>
              <a:t>In Phase 5 children learn:</a:t>
            </a:r>
            <a:endParaRPr lang="en-US" dirty="0">
              <a:solidFill>
                <a:schemeClr val="accent2"/>
              </a:solidFill>
              <a:cs typeface="Calibri"/>
            </a:endParaRPr>
          </a:p>
          <a:p>
            <a:r>
              <a:rPr lang="en-US" dirty="0">
                <a:solidFill>
                  <a:schemeClr val="accent2"/>
                </a:solidFill>
              </a:rPr>
              <a:t>new graphemes for the sounds they already know</a:t>
            </a:r>
            <a:endParaRPr lang="en-US" dirty="0">
              <a:solidFill>
                <a:schemeClr val="accent2"/>
              </a:solidFill>
              <a:cs typeface="Calibri"/>
            </a:endParaRPr>
          </a:p>
          <a:p>
            <a:r>
              <a:rPr lang="en-US" dirty="0">
                <a:solidFill>
                  <a:schemeClr val="accent2"/>
                </a:solidFill>
                <a:cs typeface="Calibri"/>
              </a:rPr>
              <a:t>that the same </a:t>
            </a:r>
            <a:r>
              <a:rPr lang="en-US" dirty="0">
                <a:solidFill>
                  <a:schemeClr val="accent2"/>
                </a:solidFill>
              </a:rPr>
              <a:t>grapheme can have alternative pronunciations.</a:t>
            </a:r>
            <a:endParaRPr lang="en-US" dirty="0">
              <a:solidFill>
                <a:schemeClr val="accent2"/>
              </a:solidFill>
              <a:cs typeface="Calibri"/>
            </a:endParaRPr>
          </a:p>
          <a:p>
            <a:pPr marL="0" indent="0">
              <a:buNone/>
            </a:pPr>
            <a:endParaRPr lang="en-US" dirty="0">
              <a:solidFill>
                <a:schemeClr val="accent2"/>
              </a:solidFill>
              <a:cs typeface="Calibri"/>
            </a:endParaRPr>
          </a:p>
          <a:p>
            <a:pPr marL="0" indent="0">
              <a:buNone/>
            </a:pPr>
            <a:r>
              <a:rPr lang="en-US" dirty="0">
                <a:solidFill>
                  <a:schemeClr val="accent2"/>
                </a:solidFill>
                <a:cs typeface="Calibri"/>
              </a:rPr>
              <a:t>The </a:t>
            </a:r>
            <a:r>
              <a:rPr lang="en-US" dirty="0">
                <a:solidFill>
                  <a:schemeClr val="accent2"/>
                </a:solidFill>
              </a:rPr>
              <a:t>‘Grow the code’ lessons support children with reading and spelling these alternative spellings.</a:t>
            </a:r>
            <a:endParaRPr lang="en-US" dirty="0">
              <a:solidFill>
                <a:schemeClr val="accent2"/>
              </a:solidFill>
              <a:cs typeface="Calibri"/>
            </a:endParaRPr>
          </a:p>
          <a:p>
            <a:endParaRPr lang="en-US" dirty="0">
              <a:solidFill>
                <a:schemeClr val="accent2"/>
              </a:solidFill>
              <a:cs typeface="Calibri"/>
            </a:endParaRPr>
          </a:p>
          <a:p>
            <a:endParaRPr lang="en-US" dirty="0"/>
          </a:p>
        </p:txBody>
      </p:sp>
      <p:sp>
        <p:nvSpPr>
          <p:cNvPr id="3" name="Title 2"/>
          <p:cNvSpPr>
            <a:spLocks noGrp="1"/>
          </p:cNvSpPr>
          <p:nvPr>
            <p:ph type="title"/>
          </p:nvPr>
        </p:nvSpPr>
        <p:spPr/>
        <p:txBody>
          <a:bodyPr lIns="91440" tIns="45720" rIns="91440" bIns="45720" anchor="b" anchorCtr="0"/>
          <a:lstStyle/>
          <a:p>
            <a:r>
              <a:rPr lang="en-US" dirty="0"/>
              <a:t>In Year 1 this term we are teaching Phase 5 </a:t>
            </a:r>
            <a:endParaRPr lang="en-GB" dirty="0">
              <a:cs typeface="Calibri"/>
            </a:endParaRPr>
          </a:p>
        </p:txBody>
      </p:sp>
      <p:pic>
        <p:nvPicPr>
          <p:cNvPr id="5" name="Picture 5" descr="Graphical user interface, website&#10;&#10;Description automatically generated">
            <a:extLst>
              <a:ext uri="{FF2B5EF4-FFF2-40B4-BE49-F238E27FC236}">
                <a16:creationId xmlns:a16="http://schemas.microsoft.com/office/drawing/2014/main" id="{619B5458-B127-2FFC-7F26-A997D4559752}"/>
              </a:ext>
            </a:extLst>
          </p:cNvPr>
          <p:cNvPicPr>
            <a:picLocks noChangeAspect="1"/>
          </p:cNvPicPr>
          <p:nvPr/>
        </p:nvPicPr>
        <p:blipFill>
          <a:blip r:embed="rId3"/>
          <a:stretch>
            <a:fillRect/>
          </a:stretch>
        </p:blipFill>
        <p:spPr>
          <a:xfrm>
            <a:off x="6902138" y="2036095"/>
            <a:ext cx="4662773" cy="3901745"/>
          </a:xfrm>
          <a:prstGeom prst="rect">
            <a:avLst/>
          </a:prstGeom>
        </p:spPr>
      </p:pic>
    </p:spTree>
    <p:extLst>
      <p:ext uri="{BB962C8B-B14F-4D97-AF65-F5344CB8AC3E}">
        <p14:creationId xmlns:p14="http://schemas.microsoft.com/office/powerpoint/2010/main" val="346952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69CD64-B820-86FB-DCFB-956F275348A5}"/>
              </a:ext>
            </a:extLst>
          </p:cNvPr>
          <p:cNvSpPr>
            <a:spLocks noGrp="1"/>
          </p:cNvSpPr>
          <p:nvPr>
            <p:ph type="title"/>
          </p:nvPr>
        </p:nvSpPr>
        <p:spPr/>
        <p:txBody>
          <a:bodyPr lIns="91440" tIns="45720" rIns="91440" bIns="45720" anchor="b" anchorCtr="0"/>
          <a:lstStyle/>
          <a:p>
            <a:r>
              <a:rPr lang="en-GB" dirty="0">
                <a:cs typeface="Calibri"/>
              </a:rPr>
              <a:t>Phase 5 sounds</a:t>
            </a:r>
          </a:p>
        </p:txBody>
      </p:sp>
      <p:pic>
        <p:nvPicPr>
          <p:cNvPr id="6" name="Picture 6">
            <a:extLst>
              <a:ext uri="{FF2B5EF4-FFF2-40B4-BE49-F238E27FC236}">
                <a16:creationId xmlns:a16="http://schemas.microsoft.com/office/drawing/2014/main" id="{EC99D98B-4D64-858E-8A5B-00CAA200CFE9}"/>
              </a:ext>
            </a:extLst>
          </p:cNvPr>
          <p:cNvPicPr>
            <a:picLocks noChangeAspect="1"/>
          </p:cNvPicPr>
          <p:nvPr/>
        </p:nvPicPr>
        <p:blipFill>
          <a:blip r:embed="rId3"/>
          <a:stretch>
            <a:fillRect/>
          </a:stretch>
        </p:blipFill>
        <p:spPr>
          <a:xfrm>
            <a:off x="8005548" y="1715283"/>
            <a:ext cx="2305335" cy="1914807"/>
          </a:xfrm>
          <a:prstGeom prst="rect">
            <a:avLst/>
          </a:prstGeom>
        </p:spPr>
      </p:pic>
      <p:pic>
        <p:nvPicPr>
          <p:cNvPr id="7" name="Picture 7">
            <a:extLst>
              <a:ext uri="{FF2B5EF4-FFF2-40B4-BE49-F238E27FC236}">
                <a16:creationId xmlns:a16="http://schemas.microsoft.com/office/drawing/2014/main" id="{239902AB-8B95-4F5F-9636-8B73526F5AC3}"/>
              </a:ext>
            </a:extLst>
          </p:cNvPr>
          <p:cNvPicPr>
            <a:picLocks noChangeAspect="1"/>
          </p:cNvPicPr>
          <p:nvPr/>
        </p:nvPicPr>
        <p:blipFill>
          <a:blip r:embed="rId4"/>
          <a:stretch>
            <a:fillRect/>
          </a:stretch>
        </p:blipFill>
        <p:spPr>
          <a:xfrm>
            <a:off x="476534" y="1715813"/>
            <a:ext cx="6712423" cy="4768403"/>
          </a:xfrm>
          <a:prstGeom prst="rect">
            <a:avLst/>
          </a:prstGeom>
        </p:spPr>
      </p:pic>
      <p:pic>
        <p:nvPicPr>
          <p:cNvPr id="5" name="Picture 5">
            <a:extLst>
              <a:ext uri="{FF2B5EF4-FFF2-40B4-BE49-F238E27FC236}">
                <a16:creationId xmlns:a16="http://schemas.microsoft.com/office/drawing/2014/main" id="{7D4F38BD-2D3B-A9B9-E2BC-907C9148A159}"/>
              </a:ext>
            </a:extLst>
          </p:cNvPr>
          <p:cNvPicPr>
            <a:picLocks noChangeAspect="1"/>
          </p:cNvPicPr>
          <p:nvPr/>
        </p:nvPicPr>
        <p:blipFill rotWithShape="1">
          <a:blip r:embed="rId5"/>
          <a:srcRect l="2750" t="3568" b="83"/>
          <a:stretch/>
        </p:blipFill>
        <p:spPr>
          <a:xfrm>
            <a:off x="7824971" y="3699111"/>
            <a:ext cx="2815355" cy="2963995"/>
          </a:xfrm>
          <a:prstGeom prst="rect">
            <a:avLst/>
          </a:prstGeom>
        </p:spPr>
      </p:pic>
    </p:spTree>
    <p:extLst>
      <p:ext uri="{BB962C8B-B14F-4D97-AF65-F5344CB8AC3E}">
        <p14:creationId xmlns:p14="http://schemas.microsoft.com/office/powerpoint/2010/main" val="3531643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479376" y="1916832"/>
            <a:ext cx="5502117" cy="4392488"/>
          </a:xfrm>
        </p:spPr>
        <p:txBody>
          <a:bodyPr lIns="91440" tIns="45720" rIns="91440" bIns="45720" anchor="t"/>
          <a:lstStyle/>
          <a:p>
            <a:pPr marL="0" indent="0">
              <a:buNone/>
            </a:pPr>
            <a:r>
              <a:rPr lang="en-US" dirty="0">
                <a:solidFill>
                  <a:schemeClr val="accent2"/>
                </a:solidFill>
              </a:rPr>
              <a:t>Children will be able to:</a:t>
            </a:r>
            <a:endParaRPr lang="en-US" dirty="0">
              <a:solidFill>
                <a:schemeClr val="accent2"/>
              </a:solidFill>
              <a:cs typeface="Calibri" panose="020F0502020204030204"/>
            </a:endParaRPr>
          </a:p>
          <a:p>
            <a:r>
              <a:rPr lang="en-US" dirty="0">
                <a:solidFill>
                  <a:schemeClr val="accent2"/>
                </a:solidFill>
              </a:rPr>
              <a:t>blend independently</a:t>
            </a:r>
            <a:endParaRPr lang="en-US" dirty="0">
              <a:solidFill>
                <a:schemeClr val="accent2"/>
              </a:solidFill>
              <a:cs typeface="Calibri"/>
            </a:endParaRPr>
          </a:p>
          <a:p>
            <a:r>
              <a:rPr lang="en-US" dirty="0">
                <a:solidFill>
                  <a:schemeClr val="accent2"/>
                </a:solidFill>
              </a:rPr>
              <a:t>blend in their heads with increasing fluency and confidence.</a:t>
            </a:r>
            <a:endParaRPr lang="en-US" dirty="0">
              <a:solidFill>
                <a:schemeClr val="accent2"/>
              </a:solidFill>
              <a:cs typeface="Calibri"/>
            </a:endParaRPr>
          </a:p>
          <a:p>
            <a:pPr marL="0" indent="0">
              <a:buNone/>
            </a:pPr>
            <a:r>
              <a:rPr lang="en-US" dirty="0">
                <a:solidFill>
                  <a:schemeClr val="accent2"/>
                </a:solidFill>
              </a:rPr>
              <a:t>They will also begin to distinguish between different phonemes/graphemes.</a:t>
            </a:r>
            <a:endParaRPr lang="en-GB" dirty="0"/>
          </a:p>
        </p:txBody>
      </p:sp>
      <p:sp>
        <p:nvSpPr>
          <p:cNvPr id="5" name="Title 4"/>
          <p:cNvSpPr>
            <a:spLocks noGrp="1"/>
          </p:cNvSpPr>
          <p:nvPr>
            <p:ph type="title"/>
          </p:nvPr>
        </p:nvSpPr>
        <p:spPr/>
        <p:txBody>
          <a:bodyPr lIns="91440" tIns="45720" rIns="91440" bIns="45720" anchor="b" anchorCtr="0"/>
          <a:lstStyle/>
          <a:p>
            <a:r>
              <a:rPr lang="en-US" dirty="0"/>
              <a:t>Reading words in Year 1 </a:t>
            </a:r>
            <a:endParaRPr lang="en-GB" dirty="0">
              <a:cs typeface="Calibri"/>
            </a:endParaRPr>
          </a:p>
        </p:txBody>
      </p:sp>
      <p:pic>
        <p:nvPicPr>
          <p:cNvPr id="4" name="Picture 3" descr="A person in a red dress holding a sign&#10;&#10;Description automatically generated">
            <a:extLst>
              <a:ext uri="{FF2B5EF4-FFF2-40B4-BE49-F238E27FC236}">
                <a16:creationId xmlns:a16="http://schemas.microsoft.com/office/drawing/2014/main" id="{E22DAF30-57D8-C89E-1085-10AAB4472F39}"/>
              </a:ext>
            </a:extLst>
          </p:cNvPr>
          <p:cNvPicPr>
            <a:picLocks noChangeAspect="1"/>
          </p:cNvPicPr>
          <p:nvPr/>
        </p:nvPicPr>
        <p:blipFill>
          <a:blip r:embed="rId3"/>
          <a:stretch>
            <a:fillRect/>
          </a:stretch>
        </p:blipFill>
        <p:spPr>
          <a:xfrm>
            <a:off x="6009498" y="2060848"/>
            <a:ext cx="5647259" cy="2963810"/>
          </a:xfrm>
          <a:prstGeom prst="roundRect">
            <a:avLst/>
          </a:prstGeom>
        </p:spPr>
      </p:pic>
    </p:spTree>
    <p:extLst>
      <p:ext uri="{BB962C8B-B14F-4D97-AF65-F5344CB8AC3E}">
        <p14:creationId xmlns:p14="http://schemas.microsoft.com/office/powerpoint/2010/main" val="3199594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79376" y="1700808"/>
            <a:ext cx="5256584" cy="4941168"/>
          </a:xfrm>
        </p:spPr>
        <p:txBody>
          <a:bodyPr lIns="91440" tIns="45720" rIns="91440" bIns="45720" anchor="t"/>
          <a:lstStyle/>
          <a:p>
            <a:r>
              <a:rPr lang="en-US" dirty="0">
                <a:solidFill>
                  <a:schemeClr val="accent2"/>
                </a:solidFill>
              </a:rPr>
              <a:t>These words have unusual spellings e.g. he, the, was.</a:t>
            </a:r>
            <a:endParaRPr lang="en-US" dirty="0">
              <a:solidFill>
                <a:schemeClr val="accent2"/>
              </a:solidFill>
              <a:cs typeface="Calibri"/>
            </a:endParaRPr>
          </a:p>
          <a:p>
            <a:endParaRPr lang="en-US" dirty="0">
              <a:solidFill>
                <a:schemeClr val="accent2"/>
              </a:solidFill>
              <a:cs typeface="Calibri"/>
            </a:endParaRPr>
          </a:p>
          <a:p>
            <a:r>
              <a:rPr lang="en-US" dirty="0">
                <a:solidFill>
                  <a:schemeClr val="accent2"/>
                </a:solidFill>
              </a:rPr>
              <a:t>They are taught in a systematic way.</a:t>
            </a:r>
            <a:endParaRPr lang="en-US" dirty="0">
              <a:solidFill>
                <a:schemeClr val="accent2"/>
              </a:solidFill>
              <a:cs typeface="Calibri"/>
            </a:endParaRPr>
          </a:p>
          <a:p>
            <a:endParaRPr lang="en-US" dirty="0">
              <a:solidFill>
                <a:schemeClr val="accent2"/>
              </a:solidFill>
            </a:endParaRPr>
          </a:p>
          <a:p>
            <a:r>
              <a:rPr lang="en-US" dirty="0">
                <a:solidFill>
                  <a:schemeClr val="accent2"/>
                </a:solidFill>
              </a:rPr>
              <a:t>Children in Reception are now learning to read the Phase 2 tricky words and children in Year 1 are learning to read Phase 5 tricky words. </a:t>
            </a:r>
            <a:endParaRPr lang="en-US" dirty="0">
              <a:solidFill>
                <a:schemeClr val="accent2"/>
              </a:solidFill>
              <a:ea typeface="Calibri"/>
              <a:cs typeface="Calibri"/>
            </a:endParaRPr>
          </a:p>
        </p:txBody>
      </p:sp>
      <p:sp>
        <p:nvSpPr>
          <p:cNvPr id="3" name="Title 2"/>
          <p:cNvSpPr>
            <a:spLocks noGrp="1"/>
          </p:cNvSpPr>
          <p:nvPr>
            <p:ph type="title"/>
          </p:nvPr>
        </p:nvSpPr>
        <p:spPr/>
        <p:txBody>
          <a:bodyPr lIns="91440" tIns="45720" rIns="91440" bIns="45720" anchor="b" anchorCtr="0"/>
          <a:lstStyle/>
          <a:p>
            <a:r>
              <a:rPr lang="en-US"/>
              <a:t>Tricky words</a:t>
            </a:r>
            <a:endParaRPr lang="en-GB"/>
          </a:p>
        </p:txBody>
      </p:sp>
      <p:pic>
        <p:nvPicPr>
          <p:cNvPr id="6" name="Picture 5" descr="A person holding a piece of paper&#10;&#10;Description automatically generated">
            <a:extLst>
              <a:ext uri="{FF2B5EF4-FFF2-40B4-BE49-F238E27FC236}">
                <a16:creationId xmlns:a16="http://schemas.microsoft.com/office/drawing/2014/main" id="{176920EE-42B5-CBC7-1B8E-CDD75BAA7B85}"/>
              </a:ext>
            </a:extLst>
          </p:cNvPr>
          <p:cNvPicPr>
            <a:picLocks noChangeAspect="1"/>
          </p:cNvPicPr>
          <p:nvPr/>
        </p:nvPicPr>
        <p:blipFill>
          <a:blip r:embed="rId3"/>
          <a:stretch>
            <a:fillRect/>
          </a:stretch>
        </p:blipFill>
        <p:spPr>
          <a:xfrm>
            <a:off x="6096000" y="1984248"/>
            <a:ext cx="5479846" cy="3383121"/>
          </a:xfrm>
          <a:prstGeom prst="roundRect">
            <a:avLst/>
          </a:prstGeom>
        </p:spPr>
      </p:pic>
    </p:spTree>
    <p:extLst>
      <p:ext uri="{BB962C8B-B14F-4D97-AF65-F5344CB8AC3E}">
        <p14:creationId xmlns:p14="http://schemas.microsoft.com/office/powerpoint/2010/main" val="3529452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lIns="91440" tIns="45720" rIns="91440" bIns="45720" anchor="b" anchorCtr="0"/>
          <a:lstStyle/>
          <a:p>
            <a:r>
              <a:rPr lang="en-US"/>
              <a:t>Reading tricky words </a:t>
            </a:r>
          </a:p>
        </p:txBody>
      </p:sp>
      <p:pic>
        <p:nvPicPr>
          <p:cNvPr id="5" name="3C1KTDag0ZA"/>
          <p:cNvPicPr>
            <a:picLocks noRot="1" noChangeAspect="1"/>
          </p:cNvPicPr>
          <p:nvPr>
            <a:videoFile r:link="rId1"/>
          </p:nvPr>
        </p:nvPicPr>
        <p:blipFill rotWithShape="1">
          <a:blip r:embed="rId4">
            <a:extLst>
              <a:ext uri="{28A0092B-C50C-407E-A947-70E740481C1C}">
                <a14:useLocalDpi xmlns:a14="http://schemas.microsoft.com/office/drawing/2010/main" val="0"/>
              </a:ext>
            </a:extLst>
          </a:blip>
          <a:srcRect b="5701"/>
          <a:stretch/>
        </p:blipFill>
        <p:spPr>
          <a:xfrm>
            <a:off x="2207568" y="1921886"/>
            <a:ext cx="7614592" cy="3893698"/>
          </a:xfrm>
          <a:prstGeom prst="rect">
            <a:avLst/>
          </a:prstGeom>
          <a:noFill/>
          <a:ln>
            <a:noFill/>
          </a:ln>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a:xfrm>
            <a:off x="479376" y="116632"/>
            <a:ext cx="9793088" cy="1152128"/>
          </a:xfrm>
        </p:spPr>
        <p:txBody>
          <a:bodyPr/>
          <a:lstStyle/>
          <a:p>
            <a:r>
              <a:rPr lang="en-US" dirty="0"/>
              <a:t>Progression from Reception to Year 1</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524992" y="1268760"/>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5879976" y="2186478"/>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805567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lIns="91440" tIns="45720" rIns="91440" bIns="45720" anchor="b" anchorCtr="0"/>
          <a:lstStyle/>
          <a:p>
            <a:r>
              <a:rPr lang="en-US" b="1"/>
              <a:t>How we make learning stick </a:t>
            </a:r>
            <a:endParaRPr lang="en-US" b="1">
              <a:cs typeface="Calibri"/>
            </a:endParaRP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a:solidFill>
                  <a:srgbClr val="0070C0"/>
                </a:solidFill>
              </a:rPr>
              <a:t>	</a:t>
            </a:r>
          </a:p>
          <a:p>
            <a:pPr marL="0" indent="0">
              <a:buNone/>
            </a:pPr>
            <a:r>
              <a:rPr lang="en-US">
                <a:solidFill>
                  <a:srgbClr val="0070C0"/>
                </a:solidFill>
              </a:rPr>
              <a:t>	</a:t>
            </a:r>
          </a:p>
          <a:p>
            <a:pPr marL="0" indent="0">
              <a:buNone/>
            </a:pPr>
            <a:r>
              <a:rPr lang="en-US">
                <a:solidFill>
                  <a:srgbClr val="0070C0"/>
                </a:solidFill>
              </a:rPr>
              <a:t>	</a:t>
            </a:r>
          </a:p>
          <a:p>
            <a:pPr marL="0" indent="0">
              <a:buNone/>
            </a:pPr>
            <a:r>
              <a:rPr lang="en-US">
                <a:solidFill>
                  <a:srgbClr val="0070C0"/>
                </a:solidFill>
              </a:rPr>
              <a:t>	</a:t>
            </a:r>
          </a:p>
          <a:p>
            <a:pPr marL="0" indent="0">
              <a:buNone/>
            </a:pPr>
            <a:r>
              <a:rPr lang="en-US">
                <a:solidFill>
                  <a:srgbClr val="0070C0"/>
                </a:solidFill>
              </a:rPr>
              <a:t>	</a:t>
            </a:r>
            <a:endParaRPr lang="en-US"/>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a:t>A love of reading is the biggest indicator of future academic success.</a:t>
            </a:r>
          </a:p>
          <a:p>
            <a:pPr eaLnBrk="1" hangingPunct="1"/>
            <a:r>
              <a:rPr lang="en-US" sz="1600"/>
              <a:t>OECD (</a:t>
            </a:r>
            <a:r>
              <a:rPr lang="en-GB" sz="1600" b="0"/>
              <a:t>The Organisation for Economic Co-operation and Development)</a:t>
            </a:r>
            <a:endParaRPr lang="en-US" sz="160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25187"/>
            <a:ext cx="9793088" cy="1152128"/>
          </a:xfrm>
        </p:spPr>
        <p:txBody>
          <a:bodyPr lIns="91440" tIns="45720" rIns="91440" bIns="45720" anchor="b" anchorCtr="0"/>
          <a:lstStyle/>
          <a:p>
            <a:r>
              <a:rPr lang="en-US" b="1" dirty="0"/>
              <a:t>Spelling in Reception	</a:t>
            </a:r>
            <a:endParaRPr lang="en-GB" b="1" dirty="0">
              <a:cs typeface="Calibri"/>
            </a:endParaRPr>
          </a:p>
        </p:txBody>
      </p:sp>
      <p:sp>
        <p:nvSpPr>
          <p:cNvPr id="3" name="Text Placeholder 2"/>
          <p:cNvSpPr>
            <a:spLocks noGrp="1"/>
          </p:cNvSpPr>
          <p:nvPr>
            <p:ph type="body" sz="quarter" idx="10"/>
          </p:nvPr>
        </p:nvSpPr>
        <p:spPr>
          <a:xfrm>
            <a:off x="479376" y="1484784"/>
            <a:ext cx="11161240" cy="4392488"/>
          </a:xfrm>
        </p:spPr>
        <p:txBody>
          <a:bodyPr lIns="91440" tIns="45720" rIns="91440" bIns="45720" anchor="t"/>
          <a:lstStyle/>
          <a:p>
            <a:r>
              <a:rPr lang="en-US">
                <a:solidFill>
                  <a:schemeClr val="accent2"/>
                </a:solidFill>
              </a:rPr>
              <a:t>Your child will be taught how to spell simple words, using the graphemes they have been taught.</a:t>
            </a:r>
            <a:endParaRPr lang="en-GB">
              <a:solidFill>
                <a:schemeClr val="accent2"/>
              </a:solidFill>
              <a:cs typeface="Calibri"/>
            </a:endParaRPr>
          </a:p>
          <a:p>
            <a:r>
              <a:rPr lang="en-US">
                <a:solidFill>
                  <a:schemeClr val="accent2"/>
                </a:solidFill>
              </a:rPr>
              <a:t>They will </a:t>
            </a:r>
            <a:r>
              <a:rPr lang="en-US" err="1">
                <a:solidFill>
                  <a:schemeClr val="accent2"/>
                </a:solidFill>
              </a:rPr>
              <a:t>practise</a:t>
            </a:r>
            <a:r>
              <a:rPr lang="en-US">
                <a:solidFill>
                  <a:schemeClr val="accent2"/>
                </a:solidFill>
              </a:rPr>
              <a:t> the correct formation of letters. They will also have handwriting lessons.	</a:t>
            </a:r>
            <a:r>
              <a:rPr lang="en-US"/>
              <a:t>		</a:t>
            </a:r>
            <a:endParaRPr lang="en-GB">
              <a:ea typeface="Calibri" panose="020F0502020204030204"/>
              <a:cs typeface="Calibri" panose="020F0502020204030204"/>
            </a:endParaRPr>
          </a:p>
        </p:txBody>
      </p:sp>
      <p:pic>
        <p:nvPicPr>
          <p:cNvPr id="5" name="Picture 4"/>
          <p:cNvPicPr>
            <a:picLocks noChangeAspect="1"/>
          </p:cNvPicPr>
          <p:nvPr/>
        </p:nvPicPr>
        <p:blipFill>
          <a:blip r:embed="rId3"/>
          <a:stretch>
            <a:fillRect/>
          </a:stretch>
        </p:blipFill>
        <p:spPr>
          <a:xfrm>
            <a:off x="8085583" y="3989696"/>
            <a:ext cx="2051688" cy="2088232"/>
          </a:xfrm>
          <a:prstGeom prst="rect">
            <a:avLst/>
          </a:prstGeom>
        </p:spPr>
      </p:pic>
      <p:pic>
        <p:nvPicPr>
          <p:cNvPr id="6" name="Picture 5"/>
          <p:cNvPicPr>
            <a:picLocks noChangeAspect="1"/>
          </p:cNvPicPr>
          <p:nvPr/>
        </p:nvPicPr>
        <p:blipFill rotWithShape="1">
          <a:blip r:embed="rId4"/>
          <a:srcRect b="1493"/>
          <a:stretch/>
        </p:blipFill>
        <p:spPr>
          <a:xfrm>
            <a:off x="625126" y="3469406"/>
            <a:ext cx="4066493" cy="3240360"/>
          </a:xfrm>
          <a:prstGeom prst="rect">
            <a:avLst/>
          </a:prstGeom>
        </p:spPr>
      </p:pic>
    </p:spTree>
    <p:extLst>
      <p:ext uri="{BB962C8B-B14F-4D97-AF65-F5344CB8AC3E}">
        <p14:creationId xmlns:p14="http://schemas.microsoft.com/office/powerpoint/2010/main" val="3420027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79376" y="1916832"/>
            <a:ext cx="8262014" cy="4392488"/>
          </a:xfrm>
        </p:spPr>
        <p:txBody>
          <a:bodyPr lIns="91440" tIns="45720" rIns="91440" bIns="45720" anchor="t"/>
          <a:lstStyle/>
          <a:p>
            <a:r>
              <a:rPr lang="en-US" dirty="0">
                <a:solidFill>
                  <a:schemeClr val="accent2"/>
                </a:solidFill>
              </a:rPr>
              <a:t>This term, your child will be taught how to spell words </a:t>
            </a:r>
            <a:r>
              <a:rPr lang="en-US" dirty="0">
                <a:solidFill>
                  <a:schemeClr val="accent2"/>
                </a:solidFill>
                <a:ea typeface="+mn-lt"/>
                <a:cs typeface="+mn-lt"/>
              </a:rPr>
              <a:t>every day </a:t>
            </a:r>
            <a:r>
              <a:rPr lang="en-US" dirty="0">
                <a:solidFill>
                  <a:schemeClr val="accent2"/>
                </a:solidFill>
              </a:rPr>
              <a:t>using the graphemes they have been taught so far. </a:t>
            </a:r>
            <a:endParaRPr lang="en-US" dirty="0">
              <a:solidFill>
                <a:schemeClr val="accent2"/>
              </a:solidFill>
              <a:cs typeface="Calibri"/>
            </a:endParaRPr>
          </a:p>
          <a:p>
            <a:pPr marL="0" indent="0">
              <a:buNone/>
            </a:pPr>
            <a:endParaRPr lang="en-US" dirty="0">
              <a:solidFill>
                <a:schemeClr val="accent2"/>
              </a:solidFill>
              <a:cs typeface="Calibri"/>
            </a:endParaRPr>
          </a:p>
          <a:p>
            <a:r>
              <a:rPr lang="en-US" dirty="0">
                <a:solidFill>
                  <a:schemeClr val="accent2"/>
                </a:solidFill>
              </a:rPr>
              <a:t>They will </a:t>
            </a:r>
            <a:r>
              <a:rPr lang="en-US" dirty="0" err="1">
                <a:solidFill>
                  <a:schemeClr val="accent2"/>
                </a:solidFill>
              </a:rPr>
              <a:t>practise</a:t>
            </a:r>
            <a:r>
              <a:rPr lang="en-US" dirty="0">
                <a:solidFill>
                  <a:schemeClr val="accent2"/>
                </a:solidFill>
              </a:rPr>
              <a:t> writing a </a:t>
            </a:r>
            <a:r>
              <a:rPr lang="en-US" dirty="0">
                <a:solidFill>
                  <a:schemeClr val="accent2"/>
                </a:solidFill>
                <a:ea typeface="+mn-lt"/>
                <a:cs typeface="+mn-lt"/>
              </a:rPr>
              <a:t>dictated </a:t>
            </a:r>
            <a:r>
              <a:rPr lang="en-US" dirty="0">
                <a:solidFill>
                  <a:schemeClr val="accent2"/>
                </a:solidFill>
              </a:rPr>
              <a:t>sentence.		</a:t>
            </a:r>
            <a:endParaRPr lang="en-US" dirty="0">
              <a:solidFill>
                <a:schemeClr val="accent2"/>
              </a:solidFill>
              <a:cs typeface="Calibri"/>
            </a:endParaRPr>
          </a:p>
          <a:p>
            <a:r>
              <a:rPr lang="en-US" dirty="0">
                <a:solidFill>
                  <a:schemeClr val="accent2"/>
                </a:solidFill>
              </a:rPr>
              <a:t>Handwriting is referred to but is taught at other times of the day.	</a:t>
            </a:r>
            <a:endParaRPr lang="en-GB" dirty="0">
              <a:solidFill>
                <a:schemeClr val="accent2"/>
              </a:solidFill>
              <a:cs typeface="Calibri"/>
            </a:endParaRPr>
          </a:p>
        </p:txBody>
      </p:sp>
      <p:sp>
        <p:nvSpPr>
          <p:cNvPr id="2" name="Title 1"/>
          <p:cNvSpPr>
            <a:spLocks noGrp="1"/>
          </p:cNvSpPr>
          <p:nvPr>
            <p:ph type="title"/>
          </p:nvPr>
        </p:nvSpPr>
        <p:spPr/>
        <p:txBody>
          <a:bodyPr lIns="91440" tIns="45720" rIns="91440" bIns="45720" anchor="b" anchorCtr="0"/>
          <a:lstStyle/>
          <a:p>
            <a:r>
              <a:rPr lang="en-US" dirty="0"/>
              <a:t>Spelling in Year 1	</a:t>
            </a:r>
            <a:endParaRPr lang="en-GB" dirty="0">
              <a:cs typeface="Calibri"/>
            </a:endParaRPr>
          </a:p>
        </p:txBody>
      </p:sp>
      <p:pic>
        <p:nvPicPr>
          <p:cNvPr id="5" name="Picture 4"/>
          <p:cNvPicPr>
            <a:picLocks noChangeAspect="1"/>
          </p:cNvPicPr>
          <p:nvPr/>
        </p:nvPicPr>
        <p:blipFill>
          <a:blip r:embed="rId3"/>
          <a:stretch>
            <a:fillRect/>
          </a:stretch>
        </p:blipFill>
        <p:spPr>
          <a:xfrm>
            <a:off x="9424242" y="2348331"/>
            <a:ext cx="1485705" cy="1512168"/>
          </a:xfrm>
          <a:prstGeom prst="rect">
            <a:avLst/>
          </a:prstGeom>
        </p:spPr>
      </p:pic>
    </p:spTree>
    <p:extLst>
      <p:ext uri="{BB962C8B-B14F-4D97-AF65-F5344CB8AC3E}">
        <p14:creationId xmlns:p14="http://schemas.microsoft.com/office/powerpoint/2010/main" val="884666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lIns="91440" tIns="45720" rIns="91440" bIns="45720" anchor="t"/>
          <a:lstStyle/>
          <a:p>
            <a:r>
              <a:rPr lang="en-US">
                <a:solidFill>
                  <a:schemeClr val="accent2"/>
                </a:solidFill>
              </a:rPr>
              <a:t>Say the word.</a:t>
            </a:r>
            <a:endParaRPr lang="en-US">
              <a:solidFill>
                <a:schemeClr val="accent2"/>
              </a:solidFill>
              <a:cs typeface="Calibri"/>
            </a:endParaRPr>
          </a:p>
          <a:p>
            <a:r>
              <a:rPr lang="en-US">
                <a:solidFill>
                  <a:schemeClr val="accent2"/>
                </a:solidFill>
              </a:rPr>
              <a:t>Segment the sounds.</a:t>
            </a:r>
            <a:endParaRPr lang="en-US">
              <a:solidFill>
                <a:schemeClr val="accent2"/>
              </a:solidFill>
              <a:cs typeface="Calibri"/>
            </a:endParaRPr>
          </a:p>
          <a:p>
            <a:r>
              <a:rPr lang="en-US">
                <a:solidFill>
                  <a:schemeClr val="accent2"/>
                </a:solidFill>
              </a:rPr>
              <a:t>Count the sounds.</a:t>
            </a:r>
            <a:endParaRPr lang="en-US">
              <a:solidFill>
                <a:schemeClr val="accent2"/>
              </a:solidFill>
              <a:cs typeface="Calibri"/>
            </a:endParaRPr>
          </a:p>
          <a:p>
            <a:r>
              <a:rPr lang="en-US">
                <a:solidFill>
                  <a:schemeClr val="accent2"/>
                </a:solidFill>
              </a:rPr>
              <a:t>Write them down.</a:t>
            </a:r>
            <a:endParaRPr lang="en-US">
              <a:solidFill>
                <a:schemeClr val="accent2"/>
              </a:solidFill>
              <a:cs typeface="Calibri"/>
            </a:endParaRP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lIns="91440" tIns="45720" rIns="91440" bIns="45720" anchor="b" anchorCtr="0"/>
          <a:lstStyle/>
          <a:p>
            <a:r>
              <a:rPr lang="en-US" b="1"/>
              <a:t>How do we teach 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1988840"/>
            <a:ext cx="5616624" cy="4176464"/>
          </a:xfrm>
        </p:spPr>
        <p:txBody>
          <a:bodyPr lIns="91440" tIns="45720" rIns="91440" bIns="45720" anchor="t"/>
          <a:lstStyle/>
          <a:p>
            <a:pPr marL="0" indent="0">
              <a:buNone/>
            </a:pPr>
            <a:r>
              <a:rPr lang="en-GB" b="1" dirty="0">
                <a:solidFill>
                  <a:schemeClr val="accent2"/>
                </a:solidFill>
              </a:rPr>
              <a:t>Reading practice sessions are: </a:t>
            </a:r>
            <a:endParaRPr lang="en-GB" b="1" dirty="0">
              <a:solidFill>
                <a:schemeClr val="tx2"/>
              </a:solidFill>
            </a:endParaRPr>
          </a:p>
          <a:p>
            <a:r>
              <a:rPr lang="en-GB" dirty="0">
                <a:solidFill>
                  <a:schemeClr val="accent2"/>
                </a:solidFill>
              </a:rPr>
              <a:t>timetabled three times a week </a:t>
            </a:r>
            <a:endParaRPr lang="en-GB" dirty="0">
              <a:solidFill>
                <a:schemeClr val="accent2"/>
              </a:solidFill>
              <a:cs typeface="Calibri"/>
            </a:endParaRPr>
          </a:p>
          <a:p>
            <a:r>
              <a:rPr lang="en-GB" dirty="0">
                <a:solidFill>
                  <a:schemeClr val="accent2"/>
                </a:solidFill>
              </a:rPr>
              <a:t>taught by a trained teacher/teaching assistant</a:t>
            </a:r>
            <a:endParaRPr lang="en-GB" dirty="0">
              <a:solidFill>
                <a:schemeClr val="accent2"/>
              </a:solidFill>
              <a:cs typeface="Calibri"/>
            </a:endParaRPr>
          </a:p>
          <a:p>
            <a:r>
              <a:rPr lang="en-GB" dirty="0">
                <a:solidFill>
                  <a:schemeClr val="accent2"/>
                </a:solidFill>
              </a:rPr>
              <a:t>taught in small groups</a:t>
            </a:r>
            <a:endParaRPr lang="en-GB" dirty="0">
              <a:solidFill>
                <a:schemeClr val="accent2"/>
              </a:solidFill>
              <a:cs typeface="Calibri"/>
            </a:endParaRPr>
          </a:p>
          <a:p>
            <a:r>
              <a:rPr lang="en-US" dirty="0">
                <a:solidFill>
                  <a:schemeClr val="accent2"/>
                </a:solidFill>
              </a:rPr>
              <a:t>Children will then bring these books home to share with you. </a:t>
            </a:r>
            <a:endParaRPr lang="en-US" dirty="0">
              <a:solidFill>
                <a:schemeClr val="accent2"/>
              </a:solidFill>
              <a:cs typeface="Calibri"/>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lIns="91440" tIns="45720" rIns="91440" bIns="45720" anchor="b" anchorCtr="0"/>
          <a:lstStyle/>
          <a:p>
            <a:r>
              <a:rPr lang="en-US"/>
              <a:t>How do we </a:t>
            </a:r>
            <a:r>
              <a:rPr lang="en-US" err="1"/>
              <a:t>practise</a:t>
            </a:r>
            <a:r>
              <a:rPr lang="en-US"/>
              <a:t>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10368213" cy="1152128"/>
          </a:xfrm>
        </p:spPr>
        <p:txBody>
          <a:bodyPr lIns="91440" tIns="45720" rIns="91440" bIns="45720" anchor="b" anchorCtr="0"/>
          <a:lstStyle/>
          <a:p>
            <a:r>
              <a:rPr lang="en-US" dirty="0"/>
              <a:t>How do we find the right book for your child?</a:t>
            </a:r>
            <a:endParaRPr lang="en-US" dirty="0">
              <a:cs typeface="Calibri"/>
            </a:endParaRP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lIns="91440" tIns="45720" rIns="91440" bIns="45720" anchor="b" anchorCtr="0"/>
          <a:lstStyle/>
          <a:p>
            <a:r>
              <a:rPr lang="en-US" dirty="0"/>
              <a:t>Books going home</a:t>
            </a:r>
            <a:endParaRPr lang="en-US" dirty="0">
              <a:cs typeface="Calibri"/>
            </a:endParaRP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205749"/>
            <a:ext cx="5854168" cy="3764903"/>
          </a:xfrm>
        </p:spPr>
        <p:txBody>
          <a:bodyPr lIns="91440" tIns="45720" rIns="91440" bIns="45720" anchor="t"/>
          <a:lstStyle/>
          <a:p>
            <a:r>
              <a:rPr lang="en-US" dirty="0">
                <a:solidFill>
                  <a:schemeClr val="accent2"/>
                </a:solidFill>
              </a:rPr>
              <a:t>Your child should be able to read their book without your help.</a:t>
            </a:r>
            <a:endParaRPr lang="en-US" dirty="0">
              <a:solidFill>
                <a:schemeClr val="accent2"/>
              </a:solidFill>
              <a:cs typeface="Calibri"/>
            </a:endParaRPr>
          </a:p>
          <a:p>
            <a:r>
              <a:rPr lang="en-US" dirty="0">
                <a:solidFill>
                  <a:schemeClr val="accent2"/>
                </a:solidFill>
                <a:cs typeface="Calibri"/>
              </a:rPr>
              <a:t>They might sound out words and blend them before they read them fluently.</a:t>
            </a:r>
            <a:endParaRPr lang="en-US" dirty="0">
              <a:solidFill>
                <a:schemeClr val="accent2"/>
              </a:solidFill>
            </a:endParaRPr>
          </a:p>
          <a:p>
            <a:r>
              <a:rPr lang="en-US" dirty="0">
                <a:solidFill>
                  <a:schemeClr val="accent2"/>
                </a:solidFill>
              </a:rPr>
              <a:t>If they can’t read a word, encourage them to  sound it out and blend it. </a:t>
            </a:r>
            <a:endParaRPr lang="en-US" dirty="0">
              <a:solidFill>
                <a:schemeClr val="accent2"/>
              </a:solidFill>
              <a:cs typeface="Calibri"/>
            </a:endParaRPr>
          </a:p>
          <a:p>
            <a:r>
              <a:rPr lang="en-US" dirty="0">
                <a:solidFill>
                  <a:schemeClr val="accent2"/>
                </a:solidFill>
              </a:rPr>
              <a:t>Talk about the book and celebrate their success.</a:t>
            </a:r>
            <a:endParaRPr lang="en-US" dirty="0">
              <a:solidFill>
                <a:schemeClr val="accent2"/>
              </a:solidFill>
              <a:cs typeface="Calibri"/>
            </a:endParaRP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a:xfrm>
            <a:off x="479376" y="332656"/>
            <a:ext cx="10008748" cy="1152128"/>
          </a:xfrm>
        </p:spPr>
        <p:txBody>
          <a:bodyPr lIns="91440" tIns="45720" rIns="91440" bIns="45720" anchor="b" anchorCtr="0"/>
          <a:lstStyle/>
          <a:p>
            <a:r>
              <a:rPr lang="en-US" dirty="0"/>
              <a:t>Listening to your child read their phonics book</a:t>
            </a:r>
            <a:endParaRPr lang="en-US" dirty="0">
              <a:cs typeface="Calibri"/>
            </a:endParaRP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B1782E-03AC-4E55-775E-33F53B8571AB}"/>
              </a:ext>
            </a:extLst>
          </p:cNvPr>
          <p:cNvSpPr>
            <a:spLocks noGrp="1"/>
          </p:cNvSpPr>
          <p:nvPr>
            <p:ph type="body" sz="quarter" idx="10"/>
          </p:nvPr>
        </p:nvSpPr>
        <p:spPr>
          <a:xfrm>
            <a:off x="479376" y="1916832"/>
            <a:ext cx="6182454" cy="4392488"/>
          </a:xfrm>
        </p:spPr>
        <p:txBody>
          <a:bodyPr lIns="91440" tIns="45720" rIns="91440" bIns="45720" anchor="t"/>
          <a:lstStyle/>
          <a:p>
            <a:pPr marL="0" indent="0">
              <a:lnSpc>
                <a:spcPct val="100000"/>
              </a:lnSpc>
              <a:buNone/>
            </a:pPr>
            <a:r>
              <a:rPr lang="en-US" sz="2400" dirty="0">
                <a:solidFill>
                  <a:schemeClr val="accent2"/>
                </a:solidFill>
                <a:ea typeface="+mn-lt"/>
                <a:cs typeface="+mn-lt"/>
              </a:rPr>
              <a:t>Wordless books are invaluable as they teach reading </a:t>
            </a:r>
            <a:r>
              <a:rPr lang="en-US" sz="2400" dirty="0" err="1">
                <a:solidFill>
                  <a:schemeClr val="accent2"/>
                </a:solidFill>
                <a:ea typeface="+mn-lt"/>
                <a:cs typeface="+mn-lt"/>
              </a:rPr>
              <a:t>behaviours</a:t>
            </a:r>
            <a:r>
              <a:rPr lang="en-US" sz="2400" dirty="0">
                <a:solidFill>
                  <a:schemeClr val="accent2"/>
                </a:solidFill>
                <a:ea typeface="+mn-lt"/>
                <a:cs typeface="+mn-lt"/>
              </a:rPr>
              <a:t> and early reading skills to children who are not blending – yet!</a:t>
            </a:r>
            <a:endParaRPr lang="en-US" sz="2400" dirty="0">
              <a:solidFill>
                <a:schemeClr val="accent2"/>
              </a:solidFill>
              <a:latin typeface="Calibri"/>
              <a:cs typeface="Calibri"/>
            </a:endParaRPr>
          </a:p>
          <a:p>
            <a:pPr marL="342900" indent="-342900">
              <a:lnSpc>
                <a:spcPct val="100000"/>
              </a:lnSpc>
            </a:pPr>
            <a:r>
              <a:rPr lang="en-US" sz="2400" dirty="0">
                <a:solidFill>
                  <a:schemeClr val="accent2"/>
                </a:solidFill>
                <a:latin typeface="Calibri"/>
                <a:cs typeface="Calibri"/>
              </a:rPr>
              <a:t>Talk about the pictures.</a:t>
            </a:r>
          </a:p>
          <a:p>
            <a:pPr marL="342900" indent="-342900">
              <a:lnSpc>
                <a:spcPct val="100000"/>
              </a:lnSpc>
            </a:pPr>
            <a:r>
              <a:rPr lang="en-US" sz="2400" dirty="0">
                <a:solidFill>
                  <a:schemeClr val="accent2"/>
                </a:solidFill>
                <a:latin typeface="Calibri"/>
                <a:cs typeface="Calibri"/>
              </a:rPr>
              <a:t>Point to the images in the circles and find them on the page.</a:t>
            </a:r>
          </a:p>
          <a:p>
            <a:pPr marL="342900" indent="-342900">
              <a:lnSpc>
                <a:spcPct val="100000"/>
              </a:lnSpc>
            </a:pPr>
            <a:r>
              <a:rPr lang="en-US" sz="2400" dirty="0">
                <a:solidFill>
                  <a:schemeClr val="accent2"/>
                </a:solidFill>
                <a:latin typeface="Calibri"/>
                <a:cs typeface="Calibri"/>
              </a:rPr>
              <a:t>Encourage your child to make links from the book to their experiences.</a:t>
            </a:r>
          </a:p>
        </p:txBody>
      </p:sp>
      <p:sp>
        <p:nvSpPr>
          <p:cNvPr id="3" name="Title 2">
            <a:extLst>
              <a:ext uri="{FF2B5EF4-FFF2-40B4-BE49-F238E27FC236}">
                <a16:creationId xmlns:a16="http://schemas.microsoft.com/office/drawing/2014/main" id="{3CCC3174-A965-58E1-2875-FDECF04DA543}"/>
              </a:ext>
            </a:extLst>
          </p:cNvPr>
          <p:cNvSpPr>
            <a:spLocks noGrp="1"/>
          </p:cNvSpPr>
          <p:nvPr>
            <p:ph type="title"/>
          </p:nvPr>
        </p:nvSpPr>
        <p:spPr/>
        <p:txBody>
          <a:bodyPr lIns="91440" tIns="45720" rIns="91440" bIns="45720" anchor="b" anchorCtr="0"/>
          <a:lstStyle/>
          <a:p>
            <a:r>
              <a:rPr lang="en-US" dirty="0">
                <a:ea typeface="+mj-lt"/>
                <a:cs typeface="+mj-lt"/>
              </a:rPr>
              <a:t>Reading a wordless books</a:t>
            </a:r>
            <a:endParaRPr lang="en-US" dirty="0">
              <a:cs typeface="Calibri"/>
            </a:endParaRPr>
          </a:p>
        </p:txBody>
      </p:sp>
      <p:pic>
        <p:nvPicPr>
          <p:cNvPr id="5" name="Picture 4" descr="A child looking at a book&#10;&#10;Description automatically generated">
            <a:extLst>
              <a:ext uri="{FF2B5EF4-FFF2-40B4-BE49-F238E27FC236}">
                <a16:creationId xmlns:a16="http://schemas.microsoft.com/office/drawing/2014/main" id="{7FE0DF3C-05D3-D6E4-88C6-A7C657A02E73}"/>
              </a:ext>
            </a:extLst>
          </p:cNvPr>
          <p:cNvPicPr>
            <a:picLocks noChangeAspect="1"/>
          </p:cNvPicPr>
          <p:nvPr/>
        </p:nvPicPr>
        <p:blipFill>
          <a:blip r:embed="rId3"/>
          <a:stretch>
            <a:fillRect/>
          </a:stretch>
        </p:blipFill>
        <p:spPr>
          <a:xfrm>
            <a:off x="6661830" y="2278926"/>
            <a:ext cx="4820323" cy="3086531"/>
          </a:xfrm>
          <a:prstGeom prst="roundRect">
            <a:avLst/>
          </a:prstGeom>
        </p:spPr>
      </p:pic>
    </p:spTree>
    <p:extLst>
      <p:ext uri="{BB962C8B-B14F-4D97-AF65-F5344CB8AC3E}">
        <p14:creationId xmlns:p14="http://schemas.microsoft.com/office/powerpoint/2010/main" val="2236848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28927"/>
            <a:ext cx="6624736" cy="4380393"/>
          </a:xfrm>
        </p:spPr>
        <p:txBody>
          <a:bodyPr lIns="91440" tIns="45720" rIns="91440" bIns="45720" anchor="t"/>
          <a:lstStyle/>
          <a:p>
            <a:pPr marL="0" indent="0">
              <a:buNone/>
            </a:pPr>
            <a:r>
              <a:rPr lang="en-US" b="1" dirty="0">
                <a:solidFill>
                  <a:schemeClr val="accent2"/>
                </a:solidFill>
              </a:rPr>
              <a:t>The shared book is for YOU to read:</a:t>
            </a:r>
            <a:endParaRPr lang="en-US" b="1" dirty="0">
              <a:solidFill>
                <a:schemeClr val="accent2"/>
              </a:solidFill>
              <a:cs typeface="Calibri"/>
            </a:endParaRPr>
          </a:p>
          <a:p>
            <a:pPr>
              <a:spcBef>
                <a:spcPts val="600"/>
              </a:spcBef>
            </a:pPr>
            <a:r>
              <a:rPr lang="en-US" sz="2400" dirty="0">
                <a:solidFill>
                  <a:schemeClr val="accent2"/>
                </a:solidFill>
              </a:rPr>
              <a:t>Make the story sound as exciting as you can by changing your voice.</a:t>
            </a:r>
            <a:endParaRPr lang="en-US" sz="2400" dirty="0">
              <a:solidFill>
                <a:schemeClr val="accent2"/>
              </a:solidFill>
              <a:cs typeface="Calibri"/>
            </a:endParaRPr>
          </a:p>
          <a:p>
            <a:pPr>
              <a:spcBef>
                <a:spcPts val="600"/>
              </a:spcBef>
            </a:pPr>
            <a:r>
              <a:rPr lang="en-US" sz="2400" dirty="0">
                <a:solidFill>
                  <a:schemeClr val="accent2"/>
                </a:solidFill>
              </a:rPr>
              <a:t>Talk with your child as much as you can:</a:t>
            </a:r>
            <a:endParaRPr lang="en-US" sz="2400"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Introduce new and exciting language.</a:t>
            </a:r>
            <a:endParaRPr lang="en-US"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Encourage your child to use new vocabulary.</a:t>
            </a:r>
            <a:endParaRPr lang="en-US"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Make up sentences together.</a:t>
            </a:r>
            <a:endParaRPr lang="en-US"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Find different words to use.</a:t>
            </a:r>
            <a:endParaRPr lang="en-US"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Describe things you see.</a:t>
            </a:r>
            <a:endParaRPr lang="en-US" dirty="0">
              <a:solidFill>
                <a:schemeClr val="accent2"/>
              </a:solidFill>
              <a:cs typeface="Calibri"/>
            </a:endParaRP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lIns="91440" tIns="45720" rIns="91440" bIns="45720" anchor="b" anchorCtr="0"/>
          <a:lstStyle/>
          <a:p>
            <a:r>
              <a:rPr lang="en-US" dirty="0"/>
              <a:t>The sharing book</a:t>
            </a:r>
            <a:endParaRPr lang="en-US" dirty="0">
              <a:cs typeface="Calibri"/>
            </a:endParaRP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accent2"/>
                </a:solidFill>
                <a:latin typeface="Calibri"/>
                <a:cs typeface="Calibri"/>
              </a:rPr>
              <a:t>understand words and sentences</a:t>
            </a:r>
          </a:p>
          <a:p>
            <a:r>
              <a:rPr lang="en-US" sz="2400" dirty="0">
                <a:solidFill>
                  <a:schemeClr val="accent2"/>
                </a:solidFill>
                <a:latin typeface="Calibri"/>
                <a:cs typeface="Calibri"/>
              </a:rPr>
              <a:t>use a wide range of vocabulary </a:t>
            </a:r>
            <a:endParaRPr lang="en-US" sz="2400" dirty="0">
              <a:solidFill>
                <a:schemeClr val="accent2"/>
              </a:solidFill>
              <a:latin typeface="Calibri" panose="020F0502020204030204" pitchFamily="34" charset="0"/>
              <a:cs typeface="Calibri" panose="020F0502020204030204" pitchFamily="34" charset="0"/>
            </a:endParaRPr>
          </a:p>
          <a:p>
            <a:r>
              <a:rPr lang="en-US" sz="2400" dirty="0">
                <a:solidFill>
                  <a:schemeClr val="accent2"/>
                </a:solidFill>
                <a:latin typeface="Calibri"/>
                <a:cs typeface="Calibri"/>
              </a:rPr>
              <a:t>develop listening comprehension skills.</a:t>
            </a:r>
            <a:endParaRPr lang="en-US" sz="2400" dirty="0">
              <a:solidFill>
                <a:schemeClr val="accent2"/>
              </a:solidFill>
              <a:latin typeface="Calibri" panose="020F0502020204030204" pitchFamily="34" charset="0"/>
              <a:cs typeface="Calibri" panose="020F0502020204030204" pitchFamily="34" charset="0"/>
            </a:endParaRPr>
          </a:p>
          <a:p>
            <a:pPr marL="0" indent="0">
              <a:buNone/>
            </a:pPr>
            <a:r>
              <a:rPr lang="en-US" sz="2400" dirty="0">
                <a:solidFill>
                  <a:schemeClr val="accent2"/>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689134"/>
            <a:ext cx="9332136" cy="1152128"/>
          </a:xfrm>
        </p:spPr>
        <p:txBody>
          <a:bodyPr lIns="91440" tIns="45720" rIns="91440" bIns="45720" anchor="b" anchorCtr="0"/>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a:solidFill>
                  <a:schemeClr val="tx1">
                    <a:lumMod val="65000"/>
                    <a:lumOff val="35000"/>
                  </a:schemeClr>
                </a:solidFill>
                <a:latin typeface="Calibri"/>
                <a:cs typeface="Calibri"/>
              </a:rPr>
              <a:t>Parental involvement in the development of children’s reading skills:  A five-year longitudinal study </a:t>
            </a:r>
            <a:r>
              <a:rPr lang="en-US" sz="1400">
                <a:solidFill>
                  <a:schemeClr val="tx1">
                    <a:lumMod val="65000"/>
                    <a:lumOff val="35000"/>
                  </a:schemeClr>
                </a:solidFill>
                <a:latin typeface="Calibri"/>
                <a:cs typeface="Calibri"/>
              </a:rPr>
              <a:t>(2002) </a:t>
            </a:r>
            <a:r>
              <a:rPr lang="en-US" sz="1400" err="1">
                <a:solidFill>
                  <a:schemeClr val="tx1">
                    <a:lumMod val="65000"/>
                    <a:lumOff val="35000"/>
                  </a:schemeClr>
                </a:solidFill>
                <a:latin typeface="Calibri"/>
                <a:cs typeface="Calibri"/>
              </a:rPr>
              <a:t>Senechal</a:t>
            </a:r>
            <a:r>
              <a:rPr lang="en-US" sz="1400">
                <a:solidFill>
                  <a:schemeClr val="tx1">
                    <a:lumMod val="65000"/>
                    <a:lumOff val="35000"/>
                  </a:schemeClr>
                </a:solidFill>
                <a:latin typeface="Calibri"/>
                <a:cs typeface="Calibri"/>
              </a:rPr>
              <a:t>, M. and </a:t>
            </a:r>
            <a:r>
              <a:rPr lang="en-US" sz="1400" err="1">
                <a:solidFill>
                  <a:schemeClr val="tx1">
                    <a:lumMod val="65000"/>
                    <a:lumOff val="35000"/>
                  </a:schemeClr>
                </a:solidFill>
                <a:latin typeface="Calibri"/>
                <a:cs typeface="Calibri"/>
              </a:rPr>
              <a:t>Lefvre</a:t>
            </a:r>
            <a:r>
              <a:rPr lang="en-US" sz="140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41262"/>
            <a:ext cx="4392488" cy="3909005"/>
          </a:xfrm>
          <a:prstGeom prst="roundRect">
            <a:avLst/>
          </a:prstGeom>
        </p:spPr>
      </p:pic>
    </p:spTree>
    <p:extLst>
      <p:ext uri="{BB962C8B-B14F-4D97-AF65-F5344CB8AC3E}">
        <p14:creationId xmlns:p14="http://schemas.microsoft.com/office/powerpoint/2010/main" val="57122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a:t>One of the greatest gifts adults can give is to read to children </a:t>
            </a:r>
          </a:p>
          <a:p>
            <a:r>
              <a:rPr lang="en-US" b="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solidFill>
                  <a:schemeClr val="accent2"/>
                </a:solidFill>
              </a:rPr>
              <a:t>Our school has chosen </a:t>
            </a:r>
            <a:br>
              <a:rPr lang="en-GB" dirty="0">
                <a:solidFill>
                  <a:schemeClr val="accent2"/>
                </a:solidFill>
              </a:rPr>
            </a:br>
            <a:r>
              <a:rPr lang="en-GB" i="1" dirty="0">
                <a:solidFill>
                  <a:schemeClr val="accent2"/>
                </a:solidFill>
              </a:rPr>
              <a:t>Little Wandle Letters and Sounds Revised</a:t>
            </a:r>
            <a:r>
              <a:rPr lang="en-GB" dirty="0">
                <a:solidFill>
                  <a:schemeClr val="accent2"/>
                </a:solidFill>
              </a:rPr>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a:t>Little </a:t>
            </a:r>
            <a:r>
              <a:rPr lang="en-GB" err="1"/>
              <a:t>Wandle</a:t>
            </a:r>
            <a:r>
              <a:rPr lang="en-GB"/>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a:t>making connections between the sounds of our spoken words and the letters that are used to write them down.</a:t>
            </a:r>
            <a:endParaRPr lang="en-US" sz="400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lIns="91440" tIns="45720" rIns="91440" bIns="45720" anchor="t"/>
          <a:lstStyle/>
          <a:p>
            <a:pPr algn="ctr"/>
            <a:r>
              <a:rPr lang="en-US" sz="4000" b="1">
                <a:solidFill>
                  <a:schemeClr val="bg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a:lstStyle/>
          <a:p>
            <a:r>
              <a:rPr lang="en-US"/>
              <a:t>Terminology </a:t>
            </a: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a:t>Phoneme</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74407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77378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a:t>Trigraph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79376" y="1916832"/>
            <a:ext cx="6744384" cy="4392488"/>
          </a:xfrm>
        </p:spPr>
        <p:txBody>
          <a:bodyPr lIns="91440" tIns="45720" rIns="91440" bIns="45720" anchor="t"/>
          <a:lstStyle/>
          <a:p>
            <a:r>
              <a:rPr lang="en-US" dirty="0">
                <a:solidFill>
                  <a:schemeClr val="accent2"/>
                </a:solidFill>
              </a:rPr>
              <a:t>These are the first group of letters and sounds your child will learn.</a:t>
            </a:r>
            <a:endParaRPr lang="en-US" dirty="0">
              <a:solidFill>
                <a:schemeClr val="accent2"/>
              </a:solidFill>
              <a:ea typeface="Calibri"/>
              <a:cs typeface="Calibri"/>
            </a:endParaRPr>
          </a:p>
          <a:p>
            <a:endParaRPr lang="en-US" dirty="0">
              <a:solidFill>
                <a:schemeClr val="accent2"/>
              </a:solidFill>
              <a:cs typeface="Calibri"/>
            </a:endParaRPr>
          </a:p>
          <a:p>
            <a:r>
              <a:rPr lang="en-US" dirty="0">
                <a:solidFill>
                  <a:schemeClr val="accent2"/>
                </a:solidFill>
              </a:rPr>
              <a:t>We start teaching from week 2 of Reception.</a:t>
            </a:r>
            <a:endParaRPr lang="en-US" dirty="0">
              <a:solidFill>
                <a:schemeClr val="accent2"/>
              </a:solidFill>
              <a:ea typeface="Calibri"/>
              <a:cs typeface="Calibri"/>
            </a:endParaRPr>
          </a:p>
          <a:p>
            <a:endParaRPr lang="en-US" dirty="0">
              <a:solidFill>
                <a:schemeClr val="accent2"/>
              </a:solidFill>
              <a:cs typeface="Calibri"/>
            </a:endParaRPr>
          </a:p>
          <a:p>
            <a:r>
              <a:rPr lang="en-US" dirty="0">
                <a:solidFill>
                  <a:schemeClr val="accent2"/>
                </a:solidFill>
              </a:rPr>
              <a:t>The lessons are fun, interactive, engaging and have been designed to gradually build over time.</a:t>
            </a:r>
            <a:endParaRPr lang="en-US" dirty="0">
              <a:solidFill>
                <a:schemeClr val="accent2"/>
              </a:solidFill>
              <a:cs typeface="Calibri"/>
            </a:endParaRPr>
          </a:p>
          <a:p>
            <a:endParaRPr lang="en-US" dirty="0"/>
          </a:p>
        </p:txBody>
      </p:sp>
      <p:sp>
        <p:nvSpPr>
          <p:cNvPr id="3" name="Title 2"/>
          <p:cNvSpPr>
            <a:spLocks noGrp="1"/>
          </p:cNvSpPr>
          <p:nvPr>
            <p:ph type="title"/>
          </p:nvPr>
        </p:nvSpPr>
        <p:spPr/>
        <p:txBody>
          <a:bodyPr lIns="91440" tIns="45720" rIns="91440" bIns="45720" anchor="b" anchorCtr="0"/>
          <a:lstStyle/>
          <a:p>
            <a:r>
              <a:rPr lang="en-US" dirty="0"/>
              <a:t>This term we are teaching Phase 2 in Reception </a:t>
            </a:r>
            <a:endParaRPr lang="en-GB" dirty="0"/>
          </a:p>
        </p:txBody>
      </p:sp>
      <p:pic>
        <p:nvPicPr>
          <p:cNvPr id="6" name="Picture 5" descr="A person standing in front of a white board&#10;&#10;Description automatically generated">
            <a:extLst>
              <a:ext uri="{FF2B5EF4-FFF2-40B4-BE49-F238E27FC236}">
                <a16:creationId xmlns:a16="http://schemas.microsoft.com/office/drawing/2014/main" id="{8B582A44-D7E4-1196-3C08-4B381A10E86B}"/>
              </a:ext>
            </a:extLst>
          </p:cNvPr>
          <p:cNvPicPr>
            <a:picLocks noChangeAspect="1"/>
          </p:cNvPicPr>
          <p:nvPr/>
        </p:nvPicPr>
        <p:blipFill>
          <a:blip r:embed="rId3"/>
          <a:stretch>
            <a:fillRect/>
          </a:stretch>
        </p:blipFill>
        <p:spPr>
          <a:xfrm>
            <a:off x="7073100" y="2221992"/>
            <a:ext cx="4558917" cy="2840372"/>
          </a:xfrm>
          <a:prstGeom prst="roundRect">
            <a:avLst/>
          </a:prstGeom>
        </p:spPr>
      </p:pic>
    </p:spTree>
    <p:extLst>
      <p:ext uri="{BB962C8B-B14F-4D97-AF65-F5344CB8AC3E}">
        <p14:creationId xmlns:p14="http://schemas.microsoft.com/office/powerpoint/2010/main" val="2603803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82B14F-2162-556F-8604-D11477375E7F}"/>
              </a:ext>
            </a:extLst>
          </p:cNvPr>
          <p:cNvSpPr>
            <a:spLocks noGrp="1"/>
          </p:cNvSpPr>
          <p:nvPr>
            <p:ph type="title"/>
          </p:nvPr>
        </p:nvSpPr>
        <p:spPr/>
        <p:txBody>
          <a:bodyPr lIns="91440" tIns="45720" rIns="91440" bIns="45720" anchor="b" anchorCtr="0"/>
          <a:lstStyle/>
          <a:p>
            <a:r>
              <a:rPr lang="en-GB" dirty="0">
                <a:cs typeface="Calibri"/>
              </a:rPr>
              <a:t>Phase 2 sounds</a:t>
            </a:r>
            <a:endParaRPr lang="en-GB" dirty="0"/>
          </a:p>
        </p:txBody>
      </p:sp>
      <p:pic>
        <p:nvPicPr>
          <p:cNvPr id="6" name="Picture 5" descr="Graphical user interface, application, Teams&#10;&#10;Description automatically generated">
            <a:hlinkClick r:id="rId3"/>
            <a:extLst>
              <a:ext uri="{FF2B5EF4-FFF2-40B4-BE49-F238E27FC236}">
                <a16:creationId xmlns:a16="http://schemas.microsoft.com/office/drawing/2014/main" id="{B04EC60A-918F-3BD1-B68E-054EE9D9A420}"/>
              </a:ext>
            </a:extLst>
          </p:cNvPr>
          <p:cNvPicPr>
            <a:picLocks noChangeAspect="1"/>
          </p:cNvPicPr>
          <p:nvPr/>
        </p:nvPicPr>
        <p:blipFill rotWithShape="1">
          <a:blip r:embed="rId4"/>
          <a:srcRect r="67270"/>
          <a:stretch/>
        </p:blipFill>
        <p:spPr>
          <a:xfrm>
            <a:off x="7582228" y="1488525"/>
            <a:ext cx="2646647" cy="2602444"/>
          </a:xfrm>
          <a:prstGeom prst="rect">
            <a:avLst/>
          </a:prstGeom>
        </p:spPr>
      </p:pic>
      <p:pic>
        <p:nvPicPr>
          <p:cNvPr id="8" name="Picture 7" descr="Graphical user interface, application, Teams&#10;&#10;Description automatically generated">
            <a:hlinkClick r:id="rId5"/>
            <a:extLst>
              <a:ext uri="{FF2B5EF4-FFF2-40B4-BE49-F238E27FC236}">
                <a16:creationId xmlns:a16="http://schemas.microsoft.com/office/drawing/2014/main" id="{6709C436-F52C-DD16-86B1-8DE8BAE1499C}"/>
              </a:ext>
            </a:extLst>
          </p:cNvPr>
          <p:cNvPicPr>
            <a:picLocks noChangeAspect="1"/>
          </p:cNvPicPr>
          <p:nvPr/>
        </p:nvPicPr>
        <p:blipFill rotWithShape="1">
          <a:blip r:embed="rId4"/>
          <a:srcRect l="33237" t="4087" r="34033" b="-4087"/>
          <a:stretch/>
        </p:blipFill>
        <p:spPr>
          <a:xfrm>
            <a:off x="7663947" y="4141471"/>
            <a:ext cx="2669719" cy="2642575"/>
          </a:xfrm>
          <a:prstGeom prst="rect">
            <a:avLst/>
          </a:prstGeom>
        </p:spPr>
      </p:pic>
      <p:pic>
        <p:nvPicPr>
          <p:cNvPr id="5" name="Picture 6">
            <a:extLst>
              <a:ext uri="{FF2B5EF4-FFF2-40B4-BE49-F238E27FC236}">
                <a16:creationId xmlns:a16="http://schemas.microsoft.com/office/drawing/2014/main" id="{701B3F15-C2E8-6A61-F4EC-2ED3DB0C831F}"/>
              </a:ext>
            </a:extLst>
          </p:cNvPr>
          <p:cNvPicPr>
            <a:picLocks noChangeAspect="1"/>
          </p:cNvPicPr>
          <p:nvPr/>
        </p:nvPicPr>
        <p:blipFill rotWithShape="1">
          <a:blip r:embed="rId6"/>
          <a:srcRect t="1813" r="108"/>
          <a:stretch/>
        </p:blipFill>
        <p:spPr>
          <a:xfrm>
            <a:off x="829670" y="1697486"/>
            <a:ext cx="5262356" cy="4969131"/>
          </a:xfrm>
          <a:prstGeom prst="rect">
            <a:avLst/>
          </a:prstGeom>
        </p:spPr>
      </p:pic>
    </p:spTree>
    <p:extLst>
      <p:ext uri="{BB962C8B-B14F-4D97-AF65-F5344CB8AC3E}">
        <p14:creationId xmlns:p14="http://schemas.microsoft.com/office/powerpoint/2010/main" val="3832596932"/>
      </p:ext>
    </p:extLst>
  </p:cSld>
  <p:clrMapOvr>
    <a:masterClrMapping/>
  </p:clrMapOvr>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30" ma:contentTypeDescription="Create a new document." ma:contentTypeScope="" ma:versionID="35786a64cc178860f23ff80c353c4dde">
  <xsd:schema xmlns:xsd="http://www.w3.org/2001/XMLSchema" xmlns:xs="http://www.w3.org/2001/XMLSchema" xmlns:p="http://schemas.microsoft.com/office/2006/metadata/properties" xmlns:ns1="http://schemas.microsoft.com/sharepoint/v3" xmlns:ns2="b390c623-81a0-476f-984a-5b2ad478ef4f" xmlns:ns3="6d6ce26d-438a-4f93-8ad7-b70bc8847f7f" targetNamespace="http://schemas.microsoft.com/office/2006/metadata/properties" ma:root="true" ma:fieldsID="7fe3d31e8bd86c0d8ab3c54843701607" ns1:_="" ns2:_="" ns3:_="">
    <xsd:import namespace="http://schemas.microsoft.com/sharepoint/v3"/>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TaxCatchAll" minOccurs="0"/>
                <xsd:element ref="ns2:lcf76f155ced4ddcb4097134ff3c332f" minOccurs="0"/>
                <xsd:element ref="ns1:_ip_UnifiedCompliancePolicyProperties" minOccurs="0"/>
                <xsd:element ref="ns1:_ip_UnifiedCompliancePolicyUIAction" minOccurs="0"/>
                <xsd:element ref="ns2:MediaServiceSearchProperties" minOccurs="0"/>
                <xsd:element ref="ns2:test" minOccurs="0"/>
                <xsd:element ref="ns2:fda848d0-6872-4d01-a8fb-de8ee4635c5bCountryOrRegion" minOccurs="0"/>
                <xsd:element ref="ns2:fda848d0-6872-4d01-a8fb-de8ee4635c5bState" minOccurs="0"/>
                <xsd:element ref="ns2:fda848d0-6872-4d01-a8fb-de8ee4635c5bCity" minOccurs="0"/>
                <xsd:element ref="ns2:fda848d0-6872-4d01-a8fb-de8ee4635c5bPostalCode" minOccurs="0"/>
                <xsd:element ref="ns2:fda848d0-6872-4d01-a8fb-de8ee4635c5bStreet" minOccurs="0"/>
                <xsd:element ref="ns2:fda848d0-6872-4d01-a8fb-de8ee4635c5bGeoLoc" minOccurs="0"/>
                <xsd:element ref="ns2:fda848d0-6872-4d01-a8fb-de8ee4635c5bDispNam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4745fcb-acba-4fe2-84db-a181863b3173"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test" ma:index="26" nillable="true" ma:displayName="test" ma:format="Dropdown" ma:internalName="test">
      <xsd:simpleType>
        <xsd:restriction base="dms:Unknown"/>
      </xsd:simpleType>
    </xsd:element>
    <xsd:element name="fda848d0-6872-4d01-a8fb-de8ee4635c5bCountryOrRegion" ma:index="27" nillable="true" ma:displayName="test: Country/Region" ma:internalName="CountryOrRegion" ma:readOnly="true">
      <xsd:simpleType>
        <xsd:restriction base="dms:Text"/>
      </xsd:simpleType>
    </xsd:element>
    <xsd:element name="fda848d0-6872-4d01-a8fb-de8ee4635c5bState" ma:index="28" nillable="true" ma:displayName="test: State" ma:internalName="State" ma:readOnly="true">
      <xsd:simpleType>
        <xsd:restriction base="dms:Text"/>
      </xsd:simpleType>
    </xsd:element>
    <xsd:element name="fda848d0-6872-4d01-a8fb-de8ee4635c5bCity" ma:index="29" nillable="true" ma:displayName="test: City" ma:internalName="City" ma:readOnly="true">
      <xsd:simpleType>
        <xsd:restriction base="dms:Text"/>
      </xsd:simpleType>
    </xsd:element>
    <xsd:element name="fda848d0-6872-4d01-a8fb-de8ee4635c5bPostalCode" ma:index="30" nillable="true" ma:displayName="test: Postal Code" ma:internalName="PostalCode" ma:readOnly="true">
      <xsd:simpleType>
        <xsd:restriction base="dms:Text"/>
      </xsd:simpleType>
    </xsd:element>
    <xsd:element name="fda848d0-6872-4d01-a8fb-de8ee4635c5bStreet" ma:index="31" nillable="true" ma:displayName="test: Street" ma:internalName="Street" ma:readOnly="true">
      <xsd:simpleType>
        <xsd:restriction base="dms:Text"/>
      </xsd:simpleType>
    </xsd:element>
    <xsd:element name="fda848d0-6872-4d01-a8fb-de8ee4635c5bGeoLoc" ma:index="32" nillable="true" ma:displayName="test: Coordinates" ma:internalName="GeoLoc" ma:readOnly="true">
      <xsd:simpleType>
        <xsd:restriction base="dms:Unknown"/>
      </xsd:simpleType>
    </xsd:element>
    <xsd:element name="fda848d0-6872-4d01-a8fb-de8ee4635c5bDispName" ma:index="33" nillable="true" ma:displayName="test: Name" ma:internalName="DispName" ma:readOnly="true">
      <xsd:simpleType>
        <xsd:restriction base="dms:Text"/>
      </xsd:simpleType>
    </xsd:element>
    <xsd:element name="MediaServiceObjectDetectorVersions" ma:index="3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f4a544f-794c-4ace-950b-e93424860709}" ma:internalName="TaxCatchAll" ma:showField="CatchAllData" ma:web="6d6ce26d-438a-4f93-8ad7-b70bc8847f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est xmlns="b390c623-81a0-476f-984a-5b2ad478ef4f" xsi:nil="true"/>
    <_ip_UnifiedCompliancePolicyProperties xmlns="http://schemas.microsoft.com/sharepoint/v3" xsi:nil="true"/>
    <lcf76f155ced4ddcb4097134ff3c332f xmlns="b390c623-81a0-476f-984a-5b2ad478ef4f">
      <Terms xmlns="http://schemas.microsoft.com/office/infopath/2007/PartnerControls"/>
    </lcf76f155ced4ddcb4097134ff3c332f>
    <TaxCatchAll xmlns="6d6ce26d-438a-4f93-8ad7-b70bc8847f7f" xsi:nil="true"/>
  </documentManagement>
</p:properties>
</file>

<file path=customXml/itemProps1.xml><?xml version="1.0" encoding="utf-8"?>
<ds:datastoreItem xmlns:ds="http://schemas.openxmlformats.org/officeDocument/2006/customXml" ds:itemID="{EC35CB54-28F2-4157-A5A4-5F8B2640DC04}">
  <ds:schemaRefs>
    <ds:schemaRef ds:uri="6d6ce26d-438a-4f93-8ad7-b70bc8847f7f"/>
    <ds:schemaRef ds:uri="b390c623-81a0-476f-984a-5b2ad478ef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3.xml><?xml version="1.0" encoding="utf-8"?>
<ds:datastoreItem xmlns:ds="http://schemas.openxmlformats.org/officeDocument/2006/customXml" ds:itemID="{D0B8E684-7516-47AC-9294-08AAE612A259}">
  <ds:schemaRefs>
    <ds:schemaRef ds:uri="http://schemas.microsoft.com/sharepoint/v3"/>
    <ds:schemaRef ds:uri="http://schemas.microsoft.com/office/2006/documentManagement/types"/>
    <ds:schemaRef ds:uri="b390c623-81a0-476f-984a-5b2ad478ef4f"/>
    <ds:schemaRef ds:uri="6d6ce26d-438a-4f93-8ad7-b70bc8847f7f"/>
    <ds:schemaRef ds:uri="http://schemas.openxmlformats.org/package/2006/metadata/core-properties"/>
    <ds:schemaRef ds:uri="http://purl.org/dc/dcmitype/"/>
    <ds:schemaRef ds:uri="http://purl.org/dc/elements/1.1/"/>
    <ds:schemaRef ds:uri="http://purl.org/dc/terms/"/>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1696</TotalTime>
  <Words>3151</Words>
  <Application>Microsoft Office PowerPoint</Application>
  <PresentationFormat>Widescreen</PresentationFormat>
  <Paragraphs>294</Paragraphs>
  <Slides>31</Slides>
  <Notes>31</Notes>
  <HiddenSlides>0</HiddenSlides>
  <MMClips>2</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31</vt:i4>
      </vt:variant>
    </vt:vector>
  </HeadingPairs>
  <TitlesOfParts>
    <vt:vector size="45" baseType="lpstr">
      <vt:lpstr>Arial</vt:lpstr>
      <vt:lpstr>Arial,Sans-Serif</vt:lpstr>
      <vt:lpstr>Calibri</vt:lpstr>
      <vt:lpstr>Calibri Light</vt:lpstr>
      <vt:lpstr>Courier New</vt:lpstr>
      <vt:lpstr>Gotham Narrow Bold</vt:lpstr>
      <vt:lpstr>Helvetica</vt:lpstr>
      <vt:lpstr>Open Sans</vt:lpstr>
      <vt:lpstr>Open Sans Light</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Terminology </vt:lpstr>
      <vt:lpstr>This term we are teaching Phase 2 in Reception </vt:lpstr>
      <vt:lpstr>Phase 2 sounds</vt:lpstr>
      <vt:lpstr>We teach blending so your child learns to read </vt:lpstr>
      <vt:lpstr>Blending to read words</vt:lpstr>
      <vt:lpstr>In Year 1 this term we are teaching Phase 5 </vt:lpstr>
      <vt:lpstr>Phase 5 sounds</vt:lpstr>
      <vt:lpstr>Reading words in Year 1 </vt:lpstr>
      <vt:lpstr>Tricky words</vt:lpstr>
      <vt:lpstr>Reading tricky words </vt:lpstr>
      <vt:lpstr>Progression from Reception to Year 1</vt:lpstr>
      <vt:lpstr>How we make learning stick </vt:lpstr>
      <vt:lpstr>PowerPoint Presentation</vt:lpstr>
      <vt:lpstr>Spelling in Reception </vt:lpstr>
      <vt:lpstr>Spelling in Year 1 </vt:lpstr>
      <vt:lpstr>How do we teach spelling?</vt:lpstr>
      <vt:lpstr>How do we practise reading in books?</vt:lpstr>
      <vt:lpstr>How do we find the right book for your child?</vt:lpstr>
      <vt:lpstr>PowerPoint Presentation</vt:lpstr>
      <vt:lpstr>Books going home</vt:lpstr>
      <vt:lpstr>Listening to your child read their phonics book</vt:lpstr>
      <vt:lpstr>Reading a wordless books</vt:lpstr>
      <vt:lpstr>The sharing book</vt:lpstr>
      <vt:lpstr>The most important thing you can do is read with your child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Emma Poole</cp:lastModifiedBy>
  <cp:revision>31</cp:revision>
  <cp:lastPrinted>2021-11-08T18:32:12Z</cp:lastPrinted>
  <dcterms:modified xsi:type="dcterms:W3CDTF">2023-10-25T20:36:51Z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y fmtid="{D5CDD505-2E9C-101B-9397-08002B2CF9AE}" pid="3" name="MediaServiceImageTags">
    <vt:lpwstr/>
  </property>
</Properties>
</file>