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521" r:id="rId2"/>
    <p:sldId id="522" r:id="rId3"/>
    <p:sldId id="264" r:id="rId4"/>
    <p:sldId id="256" r:id="rId5"/>
    <p:sldId id="523" r:id="rId6"/>
    <p:sldId id="302" r:id="rId7"/>
    <p:sldId id="524" r:id="rId8"/>
    <p:sldId id="525" r:id="rId9"/>
    <p:sldId id="584" r:id="rId10"/>
    <p:sldId id="586" r:id="rId11"/>
    <p:sldId id="526" r:id="rId12"/>
    <p:sldId id="573" r:id="rId13"/>
    <p:sldId id="265" r:id="rId14"/>
    <p:sldId id="574" r:id="rId15"/>
    <p:sldId id="427" r:id="rId16"/>
    <p:sldId id="582" r:id="rId17"/>
    <p:sldId id="564" r:id="rId18"/>
    <p:sldId id="577" r:id="rId19"/>
    <p:sldId id="578" r:id="rId20"/>
    <p:sldId id="280" r:id="rId21"/>
    <p:sldId id="403" r:id="rId22"/>
    <p:sldId id="580" r:id="rId23"/>
    <p:sldId id="581" r:id="rId24"/>
    <p:sldId id="585" r:id="rId25"/>
    <p:sldId id="583" r:id="rId26"/>
    <p:sldId id="579" r:id="rId27"/>
    <p:sldId id="544" r:id="rId28"/>
    <p:sldId id="551" r:id="rId29"/>
    <p:sldId id="535" r:id="rId30"/>
    <p:sldId id="268" r:id="rId31"/>
    <p:sldId id="269" r:id="rId32"/>
    <p:sldId id="565" r:id="rId33"/>
    <p:sldId id="558" r:id="rId34"/>
    <p:sldId id="541" r:id="rId35"/>
    <p:sldId id="318" r:id="rId36"/>
    <p:sldId id="545" r:id="rId37"/>
    <p:sldId id="547" r:id="rId38"/>
    <p:sldId id="320" r:id="rId39"/>
    <p:sldId id="321" r:id="rId40"/>
    <p:sldId id="572" r:id="rId41"/>
    <p:sldId id="588" r:id="rId42"/>
    <p:sldId id="589" r:id="rId43"/>
    <p:sldId id="590" r:id="rId44"/>
    <p:sldId id="591" r:id="rId45"/>
    <p:sldId id="592" r:id="rId46"/>
    <p:sldId id="58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35" autoAdjust="0"/>
  </p:normalViewPr>
  <p:slideViewPr>
    <p:cSldViewPr snapToGrid="0">
      <p:cViewPr varScale="1">
        <p:scale>
          <a:sx n="83" d="100"/>
          <a:sy n="83" d="100"/>
        </p:scale>
        <p:origin x="68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F4F939-DB54-4DD8-A95D-57B411961DC6}" type="datetimeFigureOut">
              <a:rPr lang="en-GB" smtClean="0"/>
              <a:t>02/08/2024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6C4EFE-C003-4EB5-BFE7-E423EE3945C4}" type="slidenum">
              <a:rPr lang="en-GB" smtClean="0"/>
              <a:t>‹#›</a:t>
            </a:fld>
            <a:endParaRPr lang="en-GB" dirty="0"/>
          </a:p>
        </p:txBody>
      </p:sp>
    </p:spTree>
    <p:extLst>
      <p:ext uri="{BB962C8B-B14F-4D97-AF65-F5344CB8AC3E}">
        <p14:creationId xmlns:p14="http://schemas.microsoft.com/office/powerpoint/2010/main" val="749208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CDF43C6-2326-4EE7-AE2D-F56F5CEB30B4}" type="slidenum">
              <a:rPr lang="en-GB" smtClean="0"/>
              <a:t>1</a:t>
            </a:fld>
            <a:endParaRPr lang="en-GB" dirty="0"/>
          </a:p>
        </p:txBody>
      </p:sp>
    </p:spTree>
    <p:extLst>
      <p:ext uri="{BB962C8B-B14F-4D97-AF65-F5344CB8AC3E}">
        <p14:creationId xmlns:p14="http://schemas.microsoft.com/office/powerpoint/2010/main" val="3276468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F6CC0E-B573-4FF4-80E7-49D8E855535A}" type="slidenum">
              <a:rPr lang="en-GB" smtClean="0"/>
              <a:t>21</a:t>
            </a:fld>
            <a:endParaRPr lang="en-GB" dirty="0"/>
          </a:p>
        </p:txBody>
      </p:sp>
    </p:spTree>
    <p:extLst>
      <p:ext uri="{BB962C8B-B14F-4D97-AF65-F5344CB8AC3E}">
        <p14:creationId xmlns:p14="http://schemas.microsoft.com/office/powerpoint/2010/main" val="23923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DCDF43C6-2326-4EE7-AE2D-F56F5CEB30B4}" type="slidenum">
              <a:rPr lang="en-GB" smtClean="0"/>
              <a:t>29</a:t>
            </a:fld>
            <a:endParaRPr lang="en-GB" dirty="0"/>
          </a:p>
        </p:txBody>
      </p:sp>
    </p:spTree>
    <p:extLst>
      <p:ext uri="{BB962C8B-B14F-4D97-AF65-F5344CB8AC3E}">
        <p14:creationId xmlns:p14="http://schemas.microsoft.com/office/powerpoint/2010/main" val="23656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Vital advice centre for Facebook users in particular</a:t>
            </a:r>
          </a:p>
          <a:p>
            <a:r>
              <a:rPr lang="en-GB" dirty="0"/>
              <a:t>Social media policy</a:t>
            </a:r>
          </a:p>
        </p:txBody>
      </p:sp>
      <p:sp>
        <p:nvSpPr>
          <p:cNvPr id="4" name="Slide Number Placeholder 3"/>
          <p:cNvSpPr>
            <a:spLocks noGrp="1"/>
          </p:cNvSpPr>
          <p:nvPr>
            <p:ph type="sldNum" sz="quarter" idx="10"/>
          </p:nvPr>
        </p:nvSpPr>
        <p:spPr/>
        <p:txBody>
          <a:bodyPr/>
          <a:lstStyle/>
          <a:p>
            <a:fld id="{DCDF43C6-2326-4EE7-AE2D-F56F5CEB30B4}" type="slidenum">
              <a:rPr lang="en-GB" smtClean="0"/>
              <a:t>35</a:t>
            </a:fld>
            <a:endParaRPr lang="en-GB" dirty="0"/>
          </a:p>
        </p:txBody>
      </p:sp>
    </p:spTree>
    <p:extLst>
      <p:ext uri="{BB962C8B-B14F-4D97-AF65-F5344CB8AC3E}">
        <p14:creationId xmlns:p14="http://schemas.microsoft.com/office/powerpoint/2010/main" val="3322752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CDF43C6-2326-4EE7-AE2D-F56F5CEB30B4}" type="slidenum">
              <a:rPr lang="en-GB" smtClean="0"/>
              <a:t>38</a:t>
            </a:fld>
            <a:endParaRPr lang="en-GB" dirty="0"/>
          </a:p>
        </p:txBody>
      </p:sp>
    </p:spTree>
    <p:extLst>
      <p:ext uri="{BB962C8B-B14F-4D97-AF65-F5344CB8AC3E}">
        <p14:creationId xmlns:p14="http://schemas.microsoft.com/office/powerpoint/2010/main" val="1499763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Important for</a:t>
            </a:r>
            <a:r>
              <a:rPr lang="en-GB" baseline="0" dirty="0"/>
              <a:t> staff to be aware that this does not mean they should go straight to SaPH or LADO but should if they have sought assurances and do not feel the problem is being addressed in line with safeguarding or Allegation procedures.</a:t>
            </a:r>
            <a:endParaRPr lang="en-GB" dirty="0"/>
          </a:p>
        </p:txBody>
      </p:sp>
      <p:sp>
        <p:nvSpPr>
          <p:cNvPr id="4" name="Slide Number Placeholder 3"/>
          <p:cNvSpPr>
            <a:spLocks noGrp="1"/>
          </p:cNvSpPr>
          <p:nvPr>
            <p:ph type="sldNum" sz="quarter" idx="10"/>
          </p:nvPr>
        </p:nvSpPr>
        <p:spPr/>
        <p:txBody>
          <a:bodyPr/>
          <a:lstStyle/>
          <a:p>
            <a:fld id="{DCDF43C6-2326-4EE7-AE2D-F56F5CEB30B4}" type="slidenum">
              <a:rPr lang="en-GB" smtClean="0"/>
              <a:t>39</a:t>
            </a:fld>
            <a:endParaRPr lang="en-GB" dirty="0"/>
          </a:p>
        </p:txBody>
      </p:sp>
    </p:spTree>
    <p:extLst>
      <p:ext uri="{BB962C8B-B14F-4D97-AF65-F5344CB8AC3E}">
        <p14:creationId xmlns:p14="http://schemas.microsoft.com/office/powerpoint/2010/main" val="24836348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CDF43C6-2326-4EE7-AE2D-F56F5CEB30B4}" type="slidenum">
              <a:rPr lang="en-GB" smtClean="0"/>
              <a:t>46</a:t>
            </a:fld>
            <a:endParaRPr lang="en-GB" dirty="0"/>
          </a:p>
        </p:txBody>
      </p:sp>
    </p:spTree>
    <p:extLst>
      <p:ext uri="{BB962C8B-B14F-4D97-AF65-F5344CB8AC3E}">
        <p14:creationId xmlns:p14="http://schemas.microsoft.com/office/powerpoint/2010/main" val="380360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CDF43C6-2326-4EE7-AE2D-F56F5CEB30B4}" type="slidenum">
              <a:rPr lang="en-GB" smtClean="0"/>
              <a:t>2</a:t>
            </a:fld>
            <a:endParaRPr lang="en-GB" dirty="0"/>
          </a:p>
        </p:txBody>
      </p:sp>
    </p:spTree>
    <p:extLst>
      <p:ext uri="{BB962C8B-B14F-4D97-AF65-F5344CB8AC3E}">
        <p14:creationId xmlns:p14="http://schemas.microsoft.com/office/powerpoint/2010/main" val="3036629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Important distinction all pupils =Safeguarding   small number at risk = CP</a:t>
            </a:r>
          </a:p>
        </p:txBody>
      </p:sp>
      <p:sp>
        <p:nvSpPr>
          <p:cNvPr id="4" name="Slide Number Placeholder 3"/>
          <p:cNvSpPr>
            <a:spLocks noGrp="1"/>
          </p:cNvSpPr>
          <p:nvPr>
            <p:ph type="sldNum" sz="quarter" idx="10"/>
          </p:nvPr>
        </p:nvSpPr>
        <p:spPr/>
        <p:txBody>
          <a:bodyPr/>
          <a:lstStyle/>
          <a:p>
            <a:fld id="{DCDF43C6-2326-4EE7-AE2D-F56F5CEB30B4}" type="slidenum">
              <a:rPr lang="en-GB" smtClean="0"/>
              <a:t>6</a:t>
            </a:fld>
            <a:endParaRPr lang="en-GB" dirty="0"/>
          </a:p>
        </p:txBody>
      </p:sp>
    </p:spTree>
    <p:extLst>
      <p:ext uri="{BB962C8B-B14F-4D97-AF65-F5344CB8AC3E}">
        <p14:creationId xmlns:p14="http://schemas.microsoft.com/office/powerpoint/2010/main" val="2086429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Increased emphasis on Early Help</a:t>
            </a:r>
          </a:p>
          <a:p>
            <a:r>
              <a:rPr lang="en-GB" dirty="0"/>
              <a:t>Extra Familial, contextual SG - exploitation</a:t>
            </a:r>
          </a:p>
        </p:txBody>
      </p:sp>
      <p:sp>
        <p:nvSpPr>
          <p:cNvPr id="4" name="Slide Number Placeholder 3"/>
          <p:cNvSpPr>
            <a:spLocks noGrp="1"/>
          </p:cNvSpPr>
          <p:nvPr>
            <p:ph type="sldNum" sz="quarter" idx="5"/>
          </p:nvPr>
        </p:nvSpPr>
        <p:spPr/>
        <p:txBody>
          <a:bodyPr/>
          <a:lstStyle/>
          <a:p>
            <a:fld id="{B91CE22A-3F0E-4F06-A45C-09187698992B}" type="slidenum">
              <a:rPr lang="en-GB" smtClean="0"/>
              <a:t>12</a:t>
            </a:fld>
            <a:endParaRPr lang="en-GB" dirty="0"/>
          </a:p>
        </p:txBody>
      </p:sp>
    </p:spTree>
    <p:extLst>
      <p:ext uri="{BB962C8B-B14F-4D97-AF65-F5344CB8AC3E}">
        <p14:creationId xmlns:p14="http://schemas.microsoft.com/office/powerpoint/2010/main" val="3027845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increased emphasis on this area reflects growing concern nationally around the increases in the use of suspension and the emphasis in Behaviour in Schools to ensure behaviour is also viewed through a safeguarding lens. </a:t>
            </a:r>
          </a:p>
          <a:p>
            <a:r>
              <a:rPr lang="en-GB" dirty="0"/>
              <a:t>Providing help and support to meet the needs of children as soon as problems emerge </a:t>
            </a:r>
          </a:p>
          <a:p>
            <a:r>
              <a:rPr lang="en-GB" dirty="0"/>
              <a:t>Protecting children from maltreatment, whether that is within or outside the home, including online</a:t>
            </a:r>
          </a:p>
          <a:p>
            <a:r>
              <a:rPr lang="en-GB" dirty="0"/>
              <a:t>Preventing the impairment of children’s mental and physical health or development</a:t>
            </a:r>
          </a:p>
          <a:p>
            <a:r>
              <a:rPr lang="en-GB" dirty="0"/>
              <a:t>Ensuring that children grow up in circumstances consistent with the provision of safe and effective care </a:t>
            </a:r>
          </a:p>
          <a:p>
            <a:r>
              <a:rPr lang="en-GB" dirty="0"/>
              <a:t>Taking action to enable all children to have the best outcomes </a:t>
            </a:r>
          </a:p>
          <a:p>
            <a:endParaRPr lang="en-GB" dirty="0"/>
          </a:p>
        </p:txBody>
      </p:sp>
      <p:sp>
        <p:nvSpPr>
          <p:cNvPr id="4" name="Slide Number Placeholder 3"/>
          <p:cNvSpPr>
            <a:spLocks noGrp="1"/>
          </p:cNvSpPr>
          <p:nvPr>
            <p:ph type="sldNum" sz="quarter" idx="5"/>
          </p:nvPr>
        </p:nvSpPr>
        <p:spPr/>
        <p:txBody>
          <a:bodyPr/>
          <a:lstStyle/>
          <a:p>
            <a:fld id="{B91CE22A-3F0E-4F06-A45C-09187698992B}" type="slidenum">
              <a:rPr lang="en-GB" smtClean="0"/>
              <a:t>13</a:t>
            </a:fld>
            <a:endParaRPr lang="en-GB" dirty="0"/>
          </a:p>
        </p:txBody>
      </p:sp>
    </p:spTree>
    <p:extLst>
      <p:ext uri="{BB962C8B-B14F-4D97-AF65-F5344CB8AC3E}">
        <p14:creationId xmlns:p14="http://schemas.microsoft.com/office/powerpoint/2010/main" val="3803883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definition of abuse also emphasises that children may experience harm when witnessing the ill-treatment of others (in the case of domestic abuse, for example).</a:t>
            </a:r>
          </a:p>
        </p:txBody>
      </p:sp>
      <p:sp>
        <p:nvSpPr>
          <p:cNvPr id="4" name="Slide Number Placeholder 3"/>
          <p:cNvSpPr>
            <a:spLocks noGrp="1"/>
          </p:cNvSpPr>
          <p:nvPr>
            <p:ph type="sldNum" sz="quarter" idx="5"/>
          </p:nvPr>
        </p:nvSpPr>
        <p:spPr/>
        <p:txBody>
          <a:bodyPr/>
          <a:lstStyle/>
          <a:p>
            <a:fld id="{B91CE22A-3F0E-4F06-A45C-09187698992B}" type="slidenum">
              <a:rPr lang="en-GB" smtClean="0"/>
              <a:t>14</a:t>
            </a:fld>
            <a:endParaRPr lang="en-GB" dirty="0"/>
          </a:p>
        </p:txBody>
      </p:sp>
    </p:spTree>
    <p:extLst>
      <p:ext uri="{BB962C8B-B14F-4D97-AF65-F5344CB8AC3E}">
        <p14:creationId xmlns:p14="http://schemas.microsoft.com/office/powerpoint/2010/main" val="3461419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Tahnee</a:t>
            </a:r>
          </a:p>
        </p:txBody>
      </p:sp>
      <p:sp>
        <p:nvSpPr>
          <p:cNvPr id="4" name="Slide Number Placeholder 3"/>
          <p:cNvSpPr>
            <a:spLocks noGrp="1"/>
          </p:cNvSpPr>
          <p:nvPr>
            <p:ph type="sldNum" sz="quarter" idx="5"/>
          </p:nvPr>
        </p:nvSpPr>
        <p:spPr/>
        <p:txBody>
          <a:bodyPr/>
          <a:lstStyle/>
          <a:p>
            <a:fld id="{AB74478B-4457-49DF-B440-8645A5AD11A8}" type="slidenum">
              <a:rPr lang="en-GB" smtClean="0"/>
              <a:t>15</a:t>
            </a:fld>
            <a:endParaRPr lang="en-GB" dirty="0"/>
          </a:p>
        </p:txBody>
      </p:sp>
    </p:spTree>
    <p:extLst>
      <p:ext uri="{BB962C8B-B14F-4D97-AF65-F5344CB8AC3E}">
        <p14:creationId xmlns:p14="http://schemas.microsoft.com/office/powerpoint/2010/main" val="1978443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655A77-F234-42FC-ACF7-1C1E49F25E5A}" type="slidenum">
              <a:rPr lang="en-GB" smtClean="0"/>
              <a:t>17</a:t>
            </a:fld>
            <a:endParaRPr lang="en-GB" dirty="0"/>
          </a:p>
        </p:txBody>
      </p:sp>
    </p:spTree>
    <p:extLst>
      <p:ext uri="{BB962C8B-B14F-4D97-AF65-F5344CB8AC3E}">
        <p14:creationId xmlns:p14="http://schemas.microsoft.com/office/powerpoint/2010/main" val="852653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t>This law is an extended law from the 1985 Female circumcision prohibition Act. </a:t>
            </a:r>
          </a:p>
          <a:p>
            <a:endParaRPr lang="en-GB" dirty="0"/>
          </a:p>
        </p:txBody>
      </p:sp>
      <p:sp>
        <p:nvSpPr>
          <p:cNvPr id="4" name="Slide Number Placeholder 3"/>
          <p:cNvSpPr>
            <a:spLocks noGrp="1"/>
          </p:cNvSpPr>
          <p:nvPr>
            <p:ph type="sldNum" sz="quarter" idx="10"/>
          </p:nvPr>
        </p:nvSpPr>
        <p:spPr/>
        <p:txBody>
          <a:bodyPr/>
          <a:lstStyle/>
          <a:p>
            <a:fld id="{B8065D19-D95C-4E84-9060-1C6A9AF4B579}" type="slidenum">
              <a:rPr lang="en-GB" smtClean="0"/>
              <a:t>20</a:t>
            </a:fld>
            <a:endParaRPr lang="en-GB" dirty="0"/>
          </a:p>
        </p:txBody>
      </p:sp>
    </p:spTree>
    <p:extLst>
      <p:ext uri="{BB962C8B-B14F-4D97-AF65-F5344CB8AC3E}">
        <p14:creationId xmlns:p14="http://schemas.microsoft.com/office/powerpoint/2010/main" val="2773734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98273-40F1-7F5B-B915-546F81A8E8C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09C4770-9969-E70E-D0AC-094B535705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E6F05793-B782-25CC-B55F-030E973F75FC}"/>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5" name="Footer Placeholder 4">
            <a:extLst>
              <a:ext uri="{FF2B5EF4-FFF2-40B4-BE49-F238E27FC236}">
                <a16:creationId xmlns:a16="http://schemas.microsoft.com/office/drawing/2014/main" id="{0D529D48-B556-1F55-C5BE-3A9777D5558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AC9B96C-3977-76C9-B448-3945CCA9A811}"/>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3771955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9BD90-3415-6346-74C3-24C0A6E962D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D11BE45-21DC-EA64-39D2-DE126B7BAC9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9FF06A8-C862-AFE4-258E-F489032F1835}"/>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5" name="Footer Placeholder 4">
            <a:extLst>
              <a:ext uri="{FF2B5EF4-FFF2-40B4-BE49-F238E27FC236}">
                <a16:creationId xmlns:a16="http://schemas.microsoft.com/office/drawing/2014/main" id="{7D1B8A58-D6BF-BF44-5577-BE1BA8F6D4A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84A56B0-A80C-AC64-2224-7A930FDB8995}"/>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3267754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D65428-0526-BB15-C09D-14A08BDCACE9}"/>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1AE874D-5F9C-469E-BB47-1D3C2A0D8B6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5D3F32A-EB6B-CA29-51E9-E5A7BE16B637}"/>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5" name="Footer Placeholder 4">
            <a:extLst>
              <a:ext uri="{FF2B5EF4-FFF2-40B4-BE49-F238E27FC236}">
                <a16:creationId xmlns:a16="http://schemas.microsoft.com/office/drawing/2014/main" id="{8355972C-E039-1B24-5416-56683572602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ED4AA2E-39FF-B2C8-6403-55C10348BA09}"/>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127066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B15AA-7501-FB50-A663-00BE57A7D01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650148B-DDFB-34E4-A363-92BD5143FA3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A10A626-5711-012C-21A1-4267117F1CC3}"/>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5" name="Footer Placeholder 4">
            <a:extLst>
              <a:ext uri="{FF2B5EF4-FFF2-40B4-BE49-F238E27FC236}">
                <a16:creationId xmlns:a16="http://schemas.microsoft.com/office/drawing/2014/main" id="{AF697AC2-DA47-BB0C-A11D-967B1C7FEA7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0AD9192-1B3B-53C2-B8D1-F5E3BEDFB251}"/>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3210584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B44A-7C1A-1BD9-A9AF-D0EFA0BB06F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A7A736E-B4CC-9E48-23BC-A3307626A3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E9C84DF-6AB0-025E-D17D-0AE19F6B0419}"/>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5" name="Footer Placeholder 4">
            <a:extLst>
              <a:ext uri="{FF2B5EF4-FFF2-40B4-BE49-F238E27FC236}">
                <a16:creationId xmlns:a16="http://schemas.microsoft.com/office/drawing/2014/main" id="{441FD883-26B6-568B-FED1-D58D536160A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60A668-1A6F-BA90-524A-B3482C88A576}"/>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3326861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4046-72F9-90BE-67CD-D0C7913C5DE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330535F-359E-1581-3E69-CE0420FD5F0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7F0FEC1-79DD-0BF9-417B-060DDF0CB66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10FB212F-92E2-D9A3-8622-7F5CA127370E}"/>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6" name="Footer Placeholder 5">
            <a:extLst>
              <a:ext uri="{FF2B5EF4-FFF2-40B4-BE49-F238E27FC236}">
                <a16:creationId xmlns:a16="http://schemas.microsoft.com/office/drawing/2014/main" id="{248B6EFD-55D7-4028-BEFD-907E4D38D6A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9562DCE-B7E2-0EAE-4BA2-4CF89EEAFC66}"/>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819612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5316F-B7E4-66CF-2F39-E5A66186FFB4}"/>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E7F12CE-8EE1-9431-C6B8-C24CC775F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CAD5C2A-0A1C-E15B-DFEE-F17375C915C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20F6D71-4D18-2B26-615A-C93D6175EB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F5D506C-2DA6-B4AC-6791-E84C113D59F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49CF031-2CA2-8124-6EC1-B74C807E42D6}"/>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8" name="Footer Placeholder 7">
            <a:extLst>
              <a:ext uri="{FF2B5EF4-FFF2-40B4-BE49-F238E27FC236}">
                <a16:creationId xmlns:a16="http://schemas.microsoft.com/office/drawing/2014/main" id="{0A0CF46B-068A-5E77-263B-33F5D45A2DF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146BB0D3-DB86-70DD-E5EC-31548F568ECA}"/>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1151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DA1BC-80C0-2015-A263-8B4317DAEA6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2C22298-95C6-6BDE-432D-22F99D7A1B0B}"/>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4" name="Footer Placeholder 3">
            <a:extLst>
              <a:ext uri="{FF2B5EF4-FFF2-40B4-BE49-F238E27FC236}">
                <a16:creationId xmlns:a16="http://schemas.microsoft.com/office/drawing/2014/main" id="{64F9D7E0-5EA4-6E57-40DD-A6246353AE2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CD7DD66-3A12-FC51-631C-E9E782812546}"/>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3858595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1E2BC4-4B26-3EED-EC9D-98A84AC75805}"/>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3" name="Footer Placeholder 2">
            <a:extLst>
              <a:ext uri="{FF2B5EF4-FFF2-40B4-BE49-F238E27FC236}">
                <a16:creationId xmlns:a16="http://schemas.microsoft.com/office/drawing/2014/main" id="{8D6FC73E-9CB7-6D0C-6434-59AD421A0BFE}"/>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D3A3728-70B4-F04D-1A96-B8D95CA7EDD6}"/>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1626141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C8686-5C67-39E2-5B38-B4A5F9A08A2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83B03005-19DD-4044-61BB-21DBA3578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51620C9-F1BD-6C4F-3E90-15466413C0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7105DA8-78BE-4D02-6813-DC5FEC1F4DAB}"/>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6" name="Footer Placeholder 5">
            <a:extLst>
              <a:ext uri="{FF2B5EF4-FFF2-40B4-BE49-F238E27FC236}">
                <a16:creationId xmlns:a16="http://schemas.microsoft.com/office/drawing/2014/main" id="{B9A678D1-9532-4577-DE62-BAA346B02AE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2118E08-04CC-74BD-FE26-3DA3319DF543}"/>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4135068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AE253-7C24-2990-6463-CAF8A47ABA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19C267D-AF1E-A360-EEA2-37DA0CBF1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C152D58-61B1-9F80-373C-AAE7E0C2E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191B491-0FAF-FFC1-D583-489D05DDA0D1}"/>
              </a:ext>
            </a:extLst>
          </p:cNvPr>
          <p:cNvSpPr>
            <a:spLocks noGrp="1"/>
          </p:cNvSpPr>
          <p:nvPr>
            <p:ph type="dt" sz="half" idx="10"/>
          </p:nvPr>
        </p:nvSpPr>
        <p:spPr/>
        <p:txBody>
          <a:bodyPr/>
          <a:lstStyle/>
          <a:p>
            <a:fld id="{8D224124-B92C-490C-86F2-A59722FE64B4}" type="datetimeFigureOut">
              <a:rPr lang="en-GB" smtClean="0"/>
              <a:t>02/08/2024</a:t>
            </a:fld>
            <a:endParaRPr lang="en-GB" dirty="0"/>
          </a:p>
        </p:txBody>
      </p:sp>
      <p:sp>
        <p:nvSpPr>
          <p:cNvPr id="6" name="Footer Placeholder 5">
            <a:extLst>
              <a:ext uri="{FF2B5EF4-FFF2-40B4-BE49-F238E27FC236}">
                <a16:creationId xmlns:a16="http://schemas.microsoft.com/office/drawing/2014/main" id="{C51A26EC-AD10-BB7E-288F-E1CA10B51C3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8614345-B165-AB8A-EDF5-5389BA8B01FC}"/>
              </a:ext>
            </a:extLst>
          </p:cNvPr>
          <p:cNvSpPr>
            <a:spLocks noGrp="1"/>
          </p:cNvSpPr>
          <p:nvPr>
            <p:ph type="sldNum" sz="quarter" idx="12"/>
          </p:nvPr>
        </p:nvSpPr>
        <p:spPr/>
        <p:txBody>
          <a:bodyPr/>
          <a:lstStyle/>
          <a:p>
            <a:fld id="{3BD5CA6B-35E8-4C30-9798-ECA7D26BA018}" type="slidenum">
              <a:rPr lang="en-GB" smtClean="0"/>
              <a:t>‹#›</a:t>
            </a:fld>
            <a:endParaRPr lang="en-GB" dirty="0"/>
          </a:p>
        </p:txBody>
      </p:sp>
    </p:spTree>
    <p:extLst>
      <p:ext uri="{BB962C8B-B14F-4D97-AF65-F5344CB8AC3E}">
        <p14:creationId xmlns:p14="http://schemas.microsoft.com/office/powerpoint/2010/main" val="1401315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E992E-51D1-3147-3B01-6DA705C3F0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8498CAA-EB40-46FC-A7E8-0AE11BD748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02C229B-FBAB-ED71-BEAC-8CF115C9FF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224124-B92C-490C-86F2-A59722FE64B4}" type="datetimeFigureOut">
              <a:rPr lang="en-GB" smtClean="0"/>
              <a:t>02/08/2024</a:t>
            </a:fld>
            <a:endParaRPr lang="en-GB" dirty="0"/>
          </a:p>
        </p:txBody>
      </p:sp>
      <p:sp>
        <p:nvSpPr>
          <p:cNvPr id="5" name="Footer Placeholder 4">
            <a:extLst>
              <a:ext uri="{FF2B5EF4-FFF2-40B4-BE49-F238E27FC236}">
                <a16:creationId xmlns:a16="http://schemas.microsoft.com/office/drawing/2014/main" id="{E4ABAD6E-66D6-CA18-2B76-F5170E5307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5A8C77A-0F72-C3B0-B359-C55338C92D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D5CA6B-35E8-4C30-9798-ECA7D26BA018}" type="slidenum">
              <a:rPr lang="en-GB" smtClean="0"/>
              <a:t>‹#›</a:t>
            </a:fld>
            <a:endParaRPr lang="en-GB" dirty="0"/>
          </a:p>
        </p:txBody>
      </p:sp>
    </p:spTree>
    <p:extLst>
      <p:ext uri="{BB962C8B-B14F-4D97-AF65-F5344CB8AC3E}">
        <p14:creationId xmlns:p14="http://schemas.microsoft.com/office/powerpoint/2010/main" val="1425061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support-people-vulnerable-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support-people-vulnerable-to-radicalisation.service.gov.uk/porta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GB" sz="4000" dirty="0">
                <a:solidFill>
                  <a:srgbClr val="002060"/>
                </a:solidFill>
                <a:latin typeface="+mn-lt"/>
              </a:rPr>
              <a:t>Annual Staff Child Protection &amp; Safeguarding Update Briefing </a:t>
            </a:r>
            <a:br>
              <a:rPr lang="en-GB" sz="4000" dirty="0">
                <a:solidFill>
                  <a:srgbClr val="002060"/>
                </a:solidFill>
                <a:latin typeface="+mn-lt"/>
              </a:rPr>
            </a:br>
            <a:r>
              <a:rPr lang="en-GB" sz="4000" dirty="0">
                <a:solidFill>
                  <a:srgbClr val="002060"/>
                </a:solidFill>
                <a:latin typeface="+mn-lt"/>
              </a:rPr>
              <a:t>September 2024</a:t>
            </a:r>
            <a:r>
              <a:rPr lang="en-GB" sz="4000" dirty="0">
                <a:solidFill>
                  <a:srgbClr val="002060"/>
                </a:solidFill>
              </a:rPr>
              <a:t/>
            </a:r>
            <a:br>
              <a:rPr lang="en-GB" sz="4000" dirty="0">
                <a:solidFill>
                  <a:srgbClr val="002060"/>
                </a:solidFill>
              </a:rPr>
            </a:br>
            <a:endParaRPr lang="en-GB" sz="4000" dirty="0">
              <a:solidFill>
                <a:srgbClr val="C52BC9"/>
              </a:solidFill>
            </a:endParaRPr>
          </a:p>
        </p:txBody>
      </p:sp>
      <p:sp>
        <p:nvSpPr>
          <p:cNvPr id="5" name="Subtitle 4"/>
          <p:cNvSpPr>
            <a:spLocks noGrp="1"/>
          </p:cNvSpPr>
          <p:nvPr>
            <p:ph type="subTitle" idx="1"/>
          </p:nvPr>
        </p:nvSpPr>
        <p:spPr/>
        <p:txBody>
          <a:bodyPr>
            <a:normAutofit/>
          </a:bodyPr>
          <a:lstStyle/>
          <a:p>
            <a:r>
              <a:rPr lang="en-US" sz="3300" i="1" dirty="0" err="1" smtClean="0">
                <a:solidFill>
                  <a:srgbClr val="C52BC9"/>
                </a:solidFill>
              </a:rPr>
              <a:t>Bubwith</a:t>
            </a:r>
            <a:r>
              <a:rPr lang="en-US" sz="3300" i="1" dirty="0" smtClean="0">
                <a:solidFill>
                  <a:srgbClr val="C52BC9"/>
                </a:solidFill>
              </a:rPr>
              <a:t> Community Primary School</a:t>
            </a:r>
          </a:p>
          <a:p>
            <a:endParaRPr lang="en-GB" sz="3300" i="1" dirty="0">
              <a:solidFill>
                <a:srgbClr val="C52BC9"/>
              </a:solidFill>
            </a:endParaRPr>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6313" y="4248727"/>
            <a:ext cx="1539373" cy="1295512"/>
          </a:xfrm>
          <a:prstGeom prst="rect">
            <a:avLst/>
          </a:prstGeom>
        </p:spPr>
      </p:pic>
    </p:spTree>
    <p:extLst>
      <p:ext uri="{BB962C8B-B14F-4D97-AF65-F5344CB8AC3E}">
        <p14:creationId xmlns:p14="http://schemas.microsoft.com/office/powerpoint/2010/main" val="10161784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B8C93-6E08-1A95-A996-7C8B4E9425F6}"/>
              </a:ext>
            </a:extLst>
          </p:cNvPr>
          <p:cNvSpPr>
            <a:spLocks noGrp="1"/>
          </p:cNvSpPr>
          <p:nvPr>
            <p:ph type="title"/>
          </p:nvPr>
        </p:nvSpPr>
        <p:spPr/>
        <p:txBody>
          <a:bodyPr>
            <a:normAutofit fontScale="90000"/>
          </a:bodyPr>
          <a:lstStyle/>
          <a:p>
            <a:r>
              <a:rPr lang="en-GB" dirty="0"/>
              <a:t>Preventive Education </a:t>
            </a:r>
            <a:r>
              <a:rPr lang="en-GB" dirty="0" smtClean="0"/>
              <a:t>– Not to be confused with the PREVENT anti-radicalisation agenda but PREVENT would form part of this</a:t>
            </a:r>
            <a:endParaRPr lang="en-GB" dirty="0"/>
          </a:p>
        </p:txBody>
      </p:sp>
      <p:sp>
        <p:nvSpPr>
          <p:cNvPr id="3" name="Content Placeholder 2">
            <a:extLst>
              <a:ext uri="{FF2B5EF4-FFF2-40B4-BE49-F238E27FC236}">
                <a16:creationId xmlns:a16="http://schemas.microsoft.com/office/drawing/2014/main" id="{BDFA5C7C-27F2-34C3-1160-C1EF2AA1ABD3}"/>
              </a:ext>
            </a:extLst>
          </p:cNvPr>
          <p:cNvSpPr>
            <a:spLocks noGrp="1"/>
          </p:cNvSpPr>
          <p:nvPr>
            <p:ph idx="1"/>
          </p:nvPr>
        </p:nvSpPr>
        <p:spPr>
          <a:xfrm>
            <a:off x="838200" y="2204316"/>
            <a:ext cx="10515600" cy="4351338"/>
          </a:xfrm>
        </p:spPr>
        <p:txBody>
          <a:bodyPr>
            <a:normAutofit fontScale="92500"/>
          </a:bodyPr>
          <a:lstStyle/>
          <a:p>
            <a:pPr marL="0" indent="0">
              <a:buNone/>
            </a:pPr>
            <a:r>
              <a:rPr lang="en-GB" dirty="0"/>
              <a:t>The importance of preventive education is about teaching children to keep them safe from all forms of abuse and neglect. This is to ensure they can recognise and identify abuse and inappropriate behaviours of both adults and their peers. </a:t>
            </a:r>
          </a:p>
          <a:p>
            <a:pPr marL="0" indent="0">
              <a:buNone/>
            </a:pPr>
            <a:endParaRPr lang="en-GB" dirty="0"/>
          </a:p>
          <a:p>
            <a:pPr marL="0" indent="0">
              <a:buNone/>
            </a:pPr>
            <a:r>
              <a:rPr lang="en-GB" dirty="0"/>
              <a:t>This supports embedding the culture of safeguarding across the whole school community with the children at heart of this. </a:t>
            </a:r>
            <a:r>
              <a:rPr lang="en-GB" dirty="0" smtClean="0"/>
              <a:t>(E.g. ‘pants are private’/ ‘drowning prevention awareness’/ ‘fire safety awareness’/ RSE education)</a:t>
            </a:r>
            <a:endParaRPr lang="en-GB" dirty="0"/>
          </a:p>
          <a:p>
            <a:pPr marL="0" indent="0">
              <a:buNone/>
            </a:pPr>
            <a:endParaRPr lang="en-GB" dirty="0"/>
          </a:p>
          <a:p>
            <a:pPr marL="0" indent="0">
              <a:buNone/>
            </a:pPr>
            <a:r>
              <a:rPr lang="en-GB" dirty="0">
                <a:solidFill>
                  <a:srgbClr val="7030A0"/>
                </a:solidFill>
              </a:rPr>
              <a:t>[PHSE/RSE lead </a:t>
            </a:r>
            <a:r>
              <a:rPr lang="en-GB" dirty="0" smtClean="0">
                <a:solidFill>
                  <a:srgbClr val="7030A0"/>
                </a:solidFill>
              </a:rPr>
              <a:t>Amy Bailiss]</a:t>
            </a:r>
            <a:endParaRPr lang="en-GB" dirty="0">
              <a:solidFill>
                <a:srgbClr val="7030A0"/>
              </a:solidFill>
            </a:endParaRPr>
          </a:p>
        </p:txBody>
      </p:sp>
    </p:spTree>
    <p:extLst>
      <p:ext uri="{BB962C8B-B14F-4D97-AF65-F5344CB8AC3E}">
        <p14:creationId xmlns:p14="http://schemas.microsoft.com/office/powerpoint/2010/main" val="30398704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D2055-A396-5999-7570-D8B46632E79F}"/>
              </a:ext>
            </a:extLst>
          </p:cNvPr>
          <p:cNvSpPr>
            <a:spLocks noGrp="1"/>
          </p:cNvSpPr>
          <p:nvPr>
            <p:ph type="title"/>
          </p:nvPr>
        </p:nvSpPr>
        <p:spPr/>
        <p:txBody>
          <a:bodyPr/>
          <a:lstStyle/>
          <a:p>
            <a:r>
              <a:rPr lang="en-GB" dirty="0"/>
              <a:t>Keeping Children Safe in Education 2024 Updates</a:t>
            </a:r>
          </a:p>
        </p:txBody>
      </p:sp>
      <p:pic>
        <p:nvPicPr>
          <p:cNvPr id="7" name="Content Placeholder 6">
            <a:extLst>
              <a:ext uri="{FF2B5EF4-FFF2-40B4-BE49-F238E27FC236}">
                <a16:creationId xmlns:a16="http://schemas.microsoft.com/office/drawing/2014/main" id="{1E122ACB-E6EA-33D7-4BC9-148073324774}"/>
              </a:ext>
            </a:extLst>
          </p:cNvPr>
          <p:cNvPicPr>
            <a:picLocks noGrp="1" noChangeAspect="1"/>
          </p:cNvPicPr>
          <p:nvPr>
            <p:ph idx="1"/>
          </p:nvPr>
        </p:nvPicPr>
        <p:blipFill>
          <a:blip r:embed="rId2"/>
          <a:stretch>
            <a:fillRect/>
          </a:stretch>
        </p:blipFill>
        <p:spPr>
          <a:xfrm>
            <a:off x="3507129" y="1956122"/>
            <a:ext cx="3360082" cy="4109012"/>
          </a:xfrm>
          <a:prstGeom prst="rect">
            <a:avLst/>
          </a:prstGeom>
        </p:spPr>
      </p:pic>
    </p:spTree>
    <p:extLst>
      <p:ext uri="{BB962C8B-B14F-4D97-AF65-F5344CB8AC3E}">
        <p14:creationId xmlns:p14="http://schemas.microsoft.com/office/powerpoint/2010/main" val="8935523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0A625-081E-EF1B-64D5-65DDBDB10752}"/>
              </a:ext>
            </a:extLst>
          </p:cNvPr>
          <p:cNvSpPr>
            <a:spLocks noGrp="1"/>
          </p:cNvSpPr>
          <p:nvPr>
            <p:ph type="title"/>
          </p:nvPr>
        </p:nvSpPr>
        <p:spPr>
          <a:xfrm>
            <a:off x="1913860" y="365125"/>
            <a:ext cx="9439940" cy="1325563"/>
          </a:xfrm>
        </p:spPr>
        <p:txBody>
          <a:bodyPr>
            <a:normAutofit/>
          </a:bodyPr>
          <a:lstStyle/>
          <a:p>
            <a:r>
              <a:rPr lang="en-GB" dirty="0">
                <a:cs typeface="Arial" panose="020B0604020202020204" pitchFamily="34" charset="0"/>
              </a:rPr>
              <a:t>KCSIE 2024 Defining Abuse, Neglect and Exploitation</a:t>
            </a:r>
          </a:p>
        </p:txBody>
      </p:sp>
      <p:sp>
        <p:nvSpPr>
          <p:cNvPr id="3" name="Content Placeholder 2">
            <a:extLst>
              <a:ext uri="{FF2B5EF4-FFF2-40B4-BE49-F238E27FC236}">
                <a16:creationId xmlns:a16="http://schemas.microsoft.com/office/drawing/2014/main" id="{7E739AB0-84CC-3C52-1E81-5A2A37263644}"/>
              </a:ext>
            </a:extLst>
          </p:cNvPr>
          <p:cNvSpPr>
            <a:spLocks noGrp="1"/>
          </p:cNvSpPr>
          <p:nvPr>
            <p:ph idx="1"/>
          </p:nvPr>
        </p:nvSpPr>
        <p:spPr>
          <a:xfrm>
            <a:off x="1542422" y="2722050"/>
            <a:ext cx="10515600" cy="3497997"/>
          </a:xfrm>
        </p:spPr>
        <p:txBody>
          <a:bodyPr>
            <a:noAutofit/>
          </a:bodyPr>
          <a:lstStyle/>
          <a:p>
            <a:pPr marL="0" indent="0">
              <a:buNone/>
            </a:pPr>
            <a:r>
              <a:rPr lang="en-GB" sz="2200" dirty="0">
                <a:latin typeface="Arial" panose="020B0604020202020204" pitchFamily="34" charset="0"/>
                <a:cs typeface="Arial" panose="020B0604020202020204" pitchFamily="34" charset="0"/>
              </a:rPr>
              <a:t>The word ‘exploitation’ is throughout the document where previously the phrase ‘abuse and neglect’ were used. This has now been replaced by </a:t>
            </a:r>
            <a:r>
              <a:rPr lang="en-GB" sz="2200" dirty="0">
                <a:solidFill>
                  <a:srgbClr val="FF0000"/>
                </a:solidFill>
                <a:latin typeface="Arial" panose="020B0604020202020204" pitchFamily="34" charset="0"/>
                <a:cs typeface="Arial" panose="020B0604020202020204" pitchFamily="34" charset="0"/>
              </a:rPr>
              <a:t>‘abuse, neglect, and exploitation’.</a:t>
            </a:r>
          </a:p>
          <a:p>
            <a:pPr marL="0" indent="0">
              <a:buNone/>
            </a:pPr>
            <a:endParaRPr lang="en-GB" sz="2200" dirty="0">
              <a:latin typeface="Arial" panose="020B0604020202020204" pitchFamily="34" charset="0"/>
              <a:cs typeface="Arial" panose="020B0604020202020204" pitchFamily="34" charset="0"/>
            </a:endParaRPr>
          </a:p>
          <a:p>
            <a:pPr marL="0" indent="0">
              <a:buNone/>
            </a:pPr>
            <a:r>
              <a:rPr lang="en-GB" sz="2200" dirty="0">
                <a:latin typeface="Arial" panose="020B0604020202020204" pitchFamily="34" charset="0"/>
                <a:cs typeface="Arial" panose="020B0604020202020204" pitchFamily="34" charset="0"/>
              </a:rPr>
              <a:t>Exploitation is included to remind us that abuse might not just occur in the home, but it may also occur outside of the home environment, including online. Exploitation can include instances where a child or young person may be groomed to become involved in sexual or criminal activity. It is important to remember that children involved in exploitation are highly vulnerable and victims themselves, while they may also be an offender.</a:t>
            </a:r>
          </a:p>
        </p:txBody>
      </p:sp>
      <p:pic>
        <p:nvPicPr>
          <p:cNvPr id="5" name="Picture 4">
            <a:extLst>
              <a:ext uri="{FF2B5EF4-FFF2-40B4-BE49-F238E27FC236}">
                <a16:creationId xmlns:a16="http://schemas.microsoft.com/office/drawing/2014/main" id="{A8F658FE-5F05-EFAA-7D4D-717F24572050}"/>
              </a:ext>
            </a:extLst>
          </p:cNvPr>
          <p:cNvPicPr>
            <a:picLocks noChangeAspect="1"/>
          </p:cNvPicPr>
          <p:nvPr/>
        </p:nvPicPr>
        <p:blipFill>
          <a:blip r:embed="rId3"/>
          <a:stretch>
            <a:fillRect/>
          </a:stretch>
        </p:blipFill>
        <p:spPr>
          <a:xfrm>
            <a:off x="0" y="0"/>
            <a:ext cx="1542422" cy="2036240"/>
          </a:xfrm>
          <a:prstGeom prst="rect">
            <a:avLst/>
          </a:prstGeom>
        </p:spPr>
      </p:pic>
    </p:spTree>
    <p:extLst>
      <p:ext uri="{BB962C8B-B14F-4D97-AF65-F5344CB8AC3E}">
        <p14:creationId xmlns:p14="http://schemas.microsoft.com/office/powerpoint/2010/main" val="30099065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0A625-081E-EF1B-64D5-65DDBDB10752}"/>
              </a:ext>
            </a:extLst>
          </p:cNvPr>
          <p:cNvSpPr>
            <a:spLocks noGrp="1"/>
          </p:cNvSpPr>
          <p:nvPr>
            <p:ph type="title"/>
          </p:nvPr>
        </p:nvSpPr>
        <p:spPr>
          <a:xfrm>
            <a:off x="1896554" y="365125"/>
            <a:ext cx="9457245" cy="1325563"/>
          </a:xfrm>
        </p:spPr>
        <p:txBody>
          <a:bodyPr/>
          <a:lstStyle/>
          <a:p>
            <a:r>
              <a:rPr lang="en-GB" b="1" i="0" dirty="0">
                <a:solidFill>
                  <a:srgbClr val="233C5B"/>
                </a:solidFill>
                <a:effectLst/>
              </a:rPr>
              <a:t>Contextual Safeguarding </a:t>
            </a:r>
            <a:endParaRPr lang="en-GB" dirty="0"/>
          </a:p>
        </p:txBody>
      </p:sp>
      <p:sp>
        <p:nvSpPr>
          <p:cNvPr id="3" name="Content Placeholder 2">
            <a:extLst>
              <a:ext uri="{FF2B5EF4-FFF2-40B4-BE49-F238E27FC236}">
                <a16:creationId xmlns:a16="http://schemas.microsoft.com/office/drawing/2014/main" id="{7E739AB0-84CC-3C52-1E81-5A2A37263644}"/>
              </a:ext>
            </a:extLst>
          </p:cNvPr>
          <p:cNvSpPr>
            <a:spLocks noGrp="1"/>
          </p:cNvSpPr>
          <p:nvPr>
            <p:ph idx="1"/>
          </p:nvPr>
        </p:nvSpPr>
        <p:spPr>
          <a:xfrm>
            <a:off x="1896555" y="2006790"/>
            <a:ext cx="10001278" cy="4351338"/>
          </a:xfrm>
        </p:spPr>
        <p:txBody>
          <a:bodyPr>
            <a:normAutofit fontScale="92500" lnSpcReduction="20000"/>
          </a:bodyPr>
          <a:lstStyle/>
          <a:p>
            <a:r>
              <a:rPr lang="en-GB" dirty="0"/>
              <a:t>The updated version of KCSIE also adds to the definition of safeguarding so it now includes the phrase “</a:t>
            </a:r>
            <a:r>
              <a:rPr lang="en-GB" dirty="0">
                <a:solidFill>
                  <a:srgbClr val="FF0000"/>
                </a:solidFill>
              </a:rPr>
              <a:t>protecting children from maltreatment, whether that is within or outside the home, including online.” </a:t>
            </a:r>
            <a:r>
              <a:rPr lang="en-GB" dirty="0"/>
              <a:t>Practitioners have been referring to this idea as </a:t>
            </a:r>
            <a:r>
              <a:rPr lang="en-GB" dirty="0">
                <a:solidFill>
                  <a:srgbClr val="FF0000"/>
                </a:solidFill>
              </a:rPr>
              <a:t>‘Contextual Safeguarding’. </a:t>
            </a:r>
            <a:r>
              <a:rPr lang="en-GB" dirty="0"/>
              <a:t>This is an approach to understanding, and responding to, young people’s experiences of significant harm beyond their families.</a:t>
            </a:r>
          </a:p>
          <a:p>
            <a:r>
              <a:rPr lang="en-GB" dirty="0">
                <a:solidFill>
                  <a:srgbClr val="FF0000"/>
                </a:solidFill>
              </a:rPr>
              <a:t>Contextual Safeguarding </a:t>
            </a:r>
            <a:r>
              <a:rPr lang="en-GB" dirty="0"/>
              <a:t>recognises that the different relationships that young people form in their neighbourhoods, schools and online can feature violence and abuse. Parents and carers have little influence over these contexts, and young people’s experiences of extra-familial abuse can undermine parent-child relationships.</a:t>
            </a:r>
          </a:p>
          <a:p>
            <a:r>
              <a:rPr lang="en-GB" dirty="0"/>
              <a:t>It expands the objectives of child protection systems in recognition that young people are vulnerable to abuse beyond their front doors.</a:t>
            </a:r>
          </a:p>
          <a:p>
            <a:pPr marL="0" indent="0">
              <a:buNone/>
            </a:pPr>
            <a:endParaRPr lang="en-GB" sz="22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3F008A0-4EF8-FC2B-C7B6-1AAFBD9D145D}"/>
              </a:ext>
            </a:extLst>
          </p:cNvPr>
          <p:cNvPicPr>
            <a:picLocks noChangeAspect="1"/>
          </p:cNvPicPr>
          <p:nvPr/>
        </p:nvPicPr>
        <p:blipFill>
          <a:blip r:embed="rId3"/>
          <a:stretch>
            <a:fillRect/>
          </a:stretch>
        </p:blipFill>
        <p:spPr>
          <a:xfrm>
            <a:off x="0" y="0"/>
            <a:ext cx="1542422" cy="2036240"/>
          </a:xfrm>
          <a:prstGeom prst="rect">
            <a:avLst/>
          </a:prstGeom>
        </p:spPr>
      </p:pic>
    </p:spTree>
    <p:extLst>
      <p:ext uri="{BB962C8B-B14F-4D97-AF65-F5344CB8AC3E}">
        <p14:creationId xmlns:p14="http://schemas.microsoft.com/office/powerpoint/2010/main" val="39017619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0A625-081E-EF1B-64D5-65DDBDB10752}"/>
              </a:ext>
            </a:extLst>
          </p:cNvPr>
          <p:cNvSpPr>
            <a:spLocks noGrp="1"/>
          </p:cNvSpPr>
          <p:nvPr>
            <p:ph type="title"/>
          </p:nvPr>
        </p:nvSpPr>
        <p:spPr>
          <a:xfrm>
            <a:off x="1765004" y="365125"/>
            <a:ext cx="9588795" cy="1325563"/>
          </a:xfrm>
        </p:spPr>
        <p:txBody>
          <a:bodyPr/>
          <a:lstStyle/>
          <a:p>
            <a:pPr algn="ctr"/>
            <a:r>
              <a:rPr lang="en-GB" b="1" i="0" dirty="0">
                <a:solidFill>
                  <a:srgbClr val="233C5B"/>
                </a:solidFill>
                <a:effectLst/>
              </a:rPr>
              <a:t>Alignment with Working Together to Safeguard Children Guidance</a:t>
            </a:r>
            <a:endParaRPr lang="en-GB" dirty="0"/>
          </a:p>
        </p:txBody>
      </p:sp>
      <p:sp>
        <p:nvSpPr>
          <p:cNvPr id="3" name="Content Placeholder 2">
            <a:extLst>
              <a:ext uri="{FF2B5EF4-FFF2-40B4-BE49-F238E27FC236}">
                <a16:creationId xmlns:a16="http://schemas.microsoft.com/office/drawing/2014/main" id="{7E739AB0-84CC-3C52-1E81-5A2A37263644}"/>
              </a:ext>
            </a:extLst>
          </p:cNvPr>
          <p:cNvSpPr>
            <a:spLocks noGrp="1"/>
          </p:cNvSpPr>
          <p:nvPr>
            <p:ph idx="1"/>
          </p:nvPr>
        </p:nvSpPr>
        <p:spPr>
          <a:xfrm>
            <a:off x="1124997" y="1848739"/>
            <a:ext cx="10515600" cy="4351338"/>
          </a:xfrm>
        </p:spPr>
        <p:txBody>
          <a:bodyPr>
            <a:normAutofit/>
          </a:bodyPr>
          <a:lstStyle/>
          <a:p>
            <a:pPr marL="0" indent="0">
              <a:buNone/>
            </a:pPr>
            <a:endParaRPr lang="en-GB" sz="2200" dirty="0">
              <a:solidFill>
                <a:srgbClr val="FF0000"/>
              </a:solidFill>
              <a:latin typeface="Arial" panose="020B0604020202020204" pitchFamily="34" charset="0"/>
              <a:cs typeface="Arial" panose="020B0604020202020204" pitchFamily="34" charset="0"/>
            </a:endParaRPr>
          </a:p>
          <a:p>
            <a:pPr marL="0" indent="0">
              <a:buNone/>
            </a:pPr>
            <a:r>
              <a:rPr lang="en-GB" dirty="0"/>
              <a:t>KCSIE 2024 is now in line and be consistent with the guidance document ‘Working Together to Safeguard Children 2023’ that was updated in December 2023. The updates make reference to ‘Early help’ and includes: </a:t>
            </a:r>
            <a:r>
              <a:rPr lang="en-GB" dirty="0">
                <a:solidFill>
                  <a:srgbClr val="FF0000"/>
                </a:solidFill>
              </a:rPr>
              <a:t>“Providing help and support to meet the needs of children as soon as problems emerge</a:t>
            </a:r>
            <a:r>
              <a:rPr lang="en-GB" dirty="0" smtClean="0">
                <a:solidFill>
                  <a:srgbClr val="FF0000"/>
                </a:solidFill>
              </a:rPr>
              <a:t>.” </a:t>
            </a:r>
            <a:r>
              <a:rPr lang="en-GB" dirty="0" smtClean="0"/>
              <a:t>(Stronger emphasis on supporting pupils who may have witnessed the abuse of others.)</a:t>
            </a:r>
            <a:endParaRPr lang="en-GB" dirty="0">
              <a:solidFill>
                <a:srgbClr val="FF0000"/>
              </a:solidFill>
            </a:endParaRPr>
          </a:p>
          <a:p>
            <a:pPr marL="0" indent="0">
              <a:buNone/>
            </a:pPr>
            <a:r>
              <a:rPr lang="en-GB" dirty="0"/>
              <a:t>This same wording is found in the Working Together to Safeguard Children 2023 document and represents an important focus on providing support at the earliest opportunity.</a:t>
            </a:r>
          </a:p>
          <a:p>
            <a:pPr marL="0" indent="0">
              <a:buNone/>
            </a:pPr>
            <a:endParaRPr lang="en-GB" sz="2200" dirty="0">
              <a:solidFill>
                <a:srgbClr val="FF000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7F7D45F-0849-DB6D-71D6-FE184D738523}"/>
              </a:ext>
            </a:extLst>
          </p:cNvPr>
          <p:cNvPicPr>
            <a:picLocks noChangeAspect="1"/>
          </p:cNvPicPr>
          <p:nvPr/>
        </p:nvPicPr>
        <p:blipFill>
          <a:blip r:embed="rId3"/>
          <a:stretch>
            <a:fillRect/>
          </a:stretch>
        </p:blipFill>
        <p:spPr>
          <a:xfrm>
            <a:off x="0" y="0"/>
            <a:ext cx="1542422" cy="2036240"/>
          </a:xfrm>
          <a:prstGeom prst="rect">
            <a:avLst/>
          </a:prstGeom>
        </p:spPr>
      </p:pic>
    </p:spTree>
    <p:extLst>
      <p:ext uri="{BB962C8B-B14F-4D97-AF65-F5344CB8AC3E}">
        <p14:creationId xmlns:p14="http://schemas.microsoft.com/office/powerpoint/2010/main" val="33920696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65125"/>
            <a:ext cx="10515600" cy="900149"/>
          </a:xfrm>
        </p:spPr>
        <p:txBody>
          <a:bodyPr>
            <a:normAutofit fontScale="90000"/>
          </a:bodyPr>
          <a:lstStyle/>
          <a:p>
            <a:r>
              <a:rPr lang="en-GB" dirty="0"/>
              <a:t>Early Help - What school and college staff should look out for</a:t>
            </a:r>
          </a:p>
        </p:txBody>
      </p:sp>
      <p:sp>
        <p:nvSpPr>
          <p:cNvPr id="4" name="Slide Number Placeholder 3"/>
          <p:cNvSpPr>
            <a:spLocks noGrp="1"/>
          </p:cNvSpPr>
          <p:nvPr>
            <p:ph type="sldNum" sz="quarter" idx="12"/>
          </p:nvPr>
        </p:nvSpPr>
        <p:spPr/>
        <p:txBody>
          <a:bodyPr/>
          <a:lstStyle/>
          <a:p>
            <a:fld id="{3B3C827A-DAC9-4AF2-B741-92EC0561DF3B}" type="slidenum">
              <a:rPr lang="en-GB" smtClean="0"/>
              <a:pPr/>
              <a:t>15</a:t>
            </a:fld>
            <a:endParaRPr lang="en-GB" dirty="0"/>
          </a:p>
        </p:txBody>
      </p:sp>
      <p:sp>
        <p:nvSpPr>
          <p:cNvPr id="12" name="TextBox 11">
            <a:extLst>
              <a:ext uri="{FF2B5EF4-FFF2-40B4-BE49-F238E27FC236}">
                <a16:creationId xmlns:a16="http://schemas.microsoft.com/office/drawing/2014/main" id="{4D3F9410-F0B9-81BD-FC8F-8FFCB8B7C76F}"/>
              </a:ext>
            </a:extLst>
          </p:cNvPr>
          <p:cNvSpPr txBox="1"/>
          <p:nvPr/>
        </p:nvSpPr>
        <p:spPr>
          <a:xfrm>
            <a:off x="838200" y="1643162"/>
            <a:ext cx="5381847" cy="4524315"/>
          </a:xfrm>
          <a:prstGeom prst="rect">
            <a:avLst/>
          </a:prstGeom>
          <a:noFill/>
        </p:spPr>
        <p:txBody>
          <a:bodyPr wrap="square">
            <a:spAutoFit/>
          </a:bodyPr>
          <a:lstStyle/>
          <a:p>
            <a:pPr marL="285750" indent="-285750">
              <a:buFont typeface="Arial" panose="020B0604020202020204" pitchFamily="34" charset="0"/>
              <a:buChar char="•"/>
            </a:pPr>
            <a:r>
              <a:rPr lang="en-GB" sz="1800" dirty="0"/>
              <a:t>is disabled or has certain health conditions and has specific additional needs </a:t>
            </a:r>
          </a:p>
          <a:p>
            <a:pPr marL="285750" indent="-285750">
              <a:buFont typeface="Arial" panose="020B0604020202020204" pitchFamily="34" charset="0"/>
              <a:buChar char="•"/>
            </a:pPr>
            <a:r>
              <a:rPr lang="en-GB" sz="1800" dirty="0"/>
              <a:t>has special educational needs (whether or not they have a statutory Education, Health and Care Plan) </a:t>
            </a:r>
          </a:p>
          <a:p>
            <a:pPr marL="285750" indent="-285750">
              <a:buFont typeface="Arial" panose="020B0604020202020204" pitchFamily="34" charset="0"/>
              <a:buChar char="•"/>
            </a:pPr>
            <a:r>
              <a:rPr lang="en-GB" sz="1800" dirty="0"/>
              <a:t>has a mental health need </a:t>
            </a:r>
          </a:p>
          <a:p>
            <a:pPr marL="285750" indent="-285750">
              <a:buFont typeface="Arial" panose="020B0604020202020204" pitchFamily="34" charset="0"/>
              <a:buChar char="•"/>
            </a:pPr>
            <a:r>
              <a:rPr lang="en-GB" sz="1800" dirty="0"/>
              <a:t>is a young carer</a:t>
            </a:r>
          </a:p>
          <a:p>
            <a:pPr marL="285750" indent="-285750">
              <a:buFont typeface="Arial" panose="020B0604020202020204" pitchFamily="34" charset="0"/>
              <a:buChar char="•"/>
            </a:pPr>
            <a:r>
              <a:rPr lang="en-GB" sz="1800" dirty="0"/>
              <a:t>is showing signs of being drawn in to anti-social or criminal behaviour, including gang involvement and association with organised crime groups or county lines  </a:t>
            </a:r>
          </a:p>
          <a:p>
            <a:pPr marL="285750" indent="-285750">
              <a:buFont typeface="Arial" panose="020B0604020202020204" pitchFamily="34" charset="0"/>
              <a:buChar char="•"/>
            </a:pPr>
            <a:r>
              <a:rPr lang="en-GB" sz="1800" dirty="0">
                <a:solidFill>
                  <a:srgbClr val="FF0000"/>
                </a:solidFill>
              </a:rPr>
              <a:t>is frequently missing/goes missing from </a:t>
            </a:r>
            <a:r>
              <a:rPr lang="en-GB" dirty="0">
                <a:solidFill>
                  <a:srgbClr val="FF0000"/>
                </a:solidFill>
              </a:rPr>
              <a:t>education, home and care</a:t>
            </a:r>
          </a:p>
          <a:p>
            <a:pPr marL="285750" indent="-285750">
              <a:buFont typeface="Arial" panose="020B0604020202020204" pitchFamily="34" charset="0"/>
              <a:buChar char="•"/>
            </a:pPr>
            <a:r>
              <a:rPr lang="en-GB" dirty="0">
                <a:solidFill>
                  <a:srgbClr val="FF0000"/>
                </a:solidFill>
              </a:rPr>
              <a:t>has experienced multiple suspensions, is at risk of being permanently excluded from schools, colleges and in Alternative Provision or a Pupil Referral Unit</a:t>
            </a:r>
            <a:endParaRPr lang="en-GB" sz="1800" dirty="0">
              <a:solidFill>
                <a:srgbClr val="FF0000"/>
              </a:solidFill>
            </a:endParaRPr>
          </a:p>
          <a:p>
            <a:endParaRPr lang="en-GB" dirty="0"/>
          </a:p>
        </p:txBody>
      </p:sp>
      <p:sp>
        <p:nvSpPr>
          <p:cNvPr id="14" name="TextBox 13">
            <a:extLst>
              <a:ext uri="{FF2B5EF4-FFF2-40B4-BE49-F238E27FC236}">
                <a16:creationId xmlns:a16="http://schemas.microsoft.com/office/drawing/2014/main" id="{92B7BA3B-6543-C926-65F5-B82E96C9F6BA}"/>
              </a:ext>
            </a:extLst>
          </p:cNvPr>
          <p:cNvSpPr txBox="1"/>
          <p:nvPr/>
        </p:nvSpPr>
        <p:spPr>
          <a:xfrm>
            <a:off x="6337005" y="1643162"/>
            <a:ext cx="5550196" cy="4247317"/>
          </a:xfrm>
          <a:prstGeom prst="rect">
            <a:avLst/>
          </a:prstGeom>
          <a:noFill/>
        </p:spPr>
        <p:txBody>
          <a:bodyPr wrap="square">
            <a:spAutoFit/>
          </a:bodyPr>
          <a:lstStyle/>
          <a:p>
            <a:pPr marL="285750" indent="-285750">
              <a:buFont typeface="Arial" panose="020B0604020202020204" pitchFamily="34" charset="0"/>
              <a:buChar char="•"/>
            </a:pPr>
            <a:r>
              <a:rPr lang="en-GB" dirty="0">
                <a:solidFill>
                  <a:prstClr val="black"/>
                </a:solidFill>
              </a:rPr>
              <a:t>is at risk of modern slavery, trafficking, sexual or criminal exploitation</a:t>
            </a:r>
          </a:p>
          <a:p>
            <a:pPr marL="285750" indent="-285750">
              <a:buFont typeface="Arial" panose="020B0604020202020204" pitchFamily="34" charset="0"/>
              <a:buChar char="•"/>
            </a:pPr>
            <a:r>
              <a:rPr lang="en-GB" sz="1800" dirty="0"/>
              <a:t>is at risk of being radicalised or exploited </a:t>
            </a:r>
          </a:p>
          <a:p>
            <a:pPr marL="285750" indent="-285750">
              <a:buFont typeface="Arial" panose="020B0604020202020204" pitchFamily="34" charset="0"/>
              <a:buChar char="•"/>
            </a:pPr>
            <a:r>
              <a:rPr lang="en-GB" sz="1800" dirty="0"/>
              <a:t>as returned home to their family from care</a:t>
            </a:r>
          </a:p>
          <a:p>
            <a:pPr marL="285750" indent="-285750">
              <a:buFont typeface="Arial" panose="020B0604020202020204" pitchFamily="34" charset="0"/>
              <a:buChar char="•"/>
            </a:pPr>
            <a:r>
              <a:rPr lang="en-GB" dirty="0">
                <a:solidFill>
                  <a:srgbClr val="FF0000"/>
                </a:solidFill>
              </a:rPr>
              <a:t>has a parent or carer in custody, or is affected by parental offending</a:t>
            </a:r>
          </a:p>
          <a:p>
            <a:pPr marL="285750" indent="-285750">
              <a:buFont typeface="Arial" panose="020B0604020202020204" pitchFamily="34" charset="0"/>
              <a:buChar char="•"/>
            </a:pPr>
            <a:r>
              <a:rPr lang="en-GB" sz="1800" dirty="0"/>
              <a:t>is in a family circumstance presenting challenges for the child, such as drug and alcohol misuse, adult mental health issues and domestic abuse </a:t>
            </a:r>
          </a:p>
          <a:p>
            <a:pPr marL="285750" indent="-285750">
              <a:buFont typeface="Arial" panose="020B0604020202020204" pitchFamily="34" charset="0"/>
              <a:buChar char="•"/>
            </a:pPr>
            <a:r>
              <a:rPr lang="en-GB" sz="1800" dirty="0"/>
              <a:t>is misusing drugs or alcohol themselves </a:t>
            </a:r>
          </a:p>
          <a:p>
            <a:pPr marL="285750" indent="-285750">
              <a:buFont typeface="Arial" panose="020B0604020202020204" pitchFamily="34" charset="0"/>
              <a:buChar char="•"/>
            </a:pPr>
            <a:r>
              <a:rPr lang="en-GB" sz="1800" dirty="0"/>
              <a:t>is at risk of so-called  ‘honour’-based abuse such as Female Genital Mutilation or Forced Marriage</a:t>
            </a:r>
          </a:p>
          <a:p>
            <a:pPr marL="285750" indent="-285750">
              <a:buFont typeface="Arial" panose="020B0604020202020204" pitchFamily="34" charset="0"/>
              <a:buChar char="•"/>
            </a:pPr>
            <a:r>
              <a:rPr lang="en-GB" sz="1800" dirty="0"/>
              <a:t>is a privately fostered child</a:t>
            </a:r>
          </a:p>
          <a:p>
            <a:pPr marL="285750" indent="-285750">
              <a:buFont typeface="Arial" panose="020B0604020202020204" pitchFamily="34" charset="0"/>
              <a:buChar char="•"/>
            </a:pPr>
            <a:endParaRPr lang="en-GB" dirty="0"/>
          </a:p>
          <a:p>
            <a:r>
              <a:rPr lang="en-GB" sz="1800" dirty="0">
                <a:solidFill>
                  <a:srgbClr val="FF0000"/>
                </a:solidFill>
              </a:rPr>
              <a:t>KCSiE 2024 updates in red</a:t>
            </a:r>
          </a:p>
        </p:txBody>
      </p:sp>
    </p:spTree>
    <p:extLst>
      <p:ext uri="{BB962C8B-B14F-4D97-AF65-F5344CB8AC3E}">
        <p14:creationId xmlns:p14="http://schemas.microsoft.com/office/powerpoint/2010/main" val="575584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6FEAF-E5DA-B607-3D9A-AAD04EFD36F6}"/>
              </a:ext>
            </a:extLst>
          </p:cNvPr>
          <p:cNvSpPr>
            <a:spLocks noGrp="1"/>
          </p:cNvSpPr>
          <p:nvPr>
            <p:ph type="title"/>
          </p:nvPr>
        </p:nvSpPr>
        <p:spPr/>
        <p:txBody>
          <a:bodyPr/>
          <a:lstStyle/>
          <a:p>
            <a:r>
              <a:rPr lang="en-GB" dirty="0"/>
              <a:t>Children who are lesbian, gay, bisexual, or gender questioning </a:t>
            </a:r>
          </a:p>
        </p:txBody>
      </p:sp>
      <p:sp>
        <p:nvSpPr>
          <p:cNvPr id="3" name="Content Placeholder 2">
            <a:extLst>
              <a:ext uri="{FF2B5EF4-FFF2-40B4-BE49-F238E27FC236}">
                <a16:creationId xmlns:a16="http://schemas.microsoft.com/office/drawing/2014/main" id="{D2522E0F-CA46-5D7B-4773-070E17D6FF97}"/>
              </a:ext>
            </a:extLst>
          </p:cNvPr>
          <p:cNvSpPr>
            <a:spLocks noGrp="1"/>
          </p:cNvSpPr>
          <p:nvPr>
            <p:ph sz="half" idx="1"/>
          </p:nvPr>
        </p:nvSpPr>
        <p:spPr>
          <a:xfrm>
            <a:off x="890476" y="2506662"/>
            <a:ext cx="10411047" cy="4351338"/>
          </a:xfrm>
        </p:spPr>
        <p:txBody>
          <a:bodyPr>
            <a:normAutofit/>
          </a:bodyPr>
          <a:lstStyle/>
          <a:p>
            <a:pPr marL="0" indent="0">
              <a:buNone/>
            </a:pPr>
            <a:r>
              <a:rPr lang="en-GB" sz="3600" dirty="0"/>
              <a:t>“</a:t>
            </a:r>
            <a:r>
              <a:rPr lang="en-GB" sz="3200" dirty="0"/>
              <a:t>Children who are lesbian, gay, bi or trans” has been replaced by the phrase </a:t>
            </a:r>
            <a:r>
              <a:rPr lang="en-GB" sz="3200" dirty="0">
                <a:solidFill>
                  <a:srgbClr val="FF0000"/>
                </a:solidFill>
              </a:rPr>
              <a:t>“children who are lesbian, gay, bisexual, or gender questioning”. </a:t>
            </a:r>
            <a:r>
              <a:rPr lang="en-GB" sz="3200" dirty="0"/>
              <a:t>However, this section remains under review, pending the outcome of the gender questioning children guidance consultation, and final gender questioning guidance documents being published.</a:t>
            </a:r>
          </a:p>
        </p:txBody>
      </p:sp>
    </p:spTree>
    <p:extLst>
      <p:ext uri="{BB962C8B-B14F-4D97-AF65-F5344CB8AC3E}">
        <p14:creationId xmlns:p14="http://schemas.microsoft.com/office/powerpoint/2010/main" val="36154588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964" y="460853"/>
            <a:ext cx="10892018" cy="1090155"/>
          </a:xfrm>
        </p:spPr>
        <p:txBody>
          <a:bodyPr>
            <a:normAutofit fontScale="90000"/>
          </a:bodyPr>
          <a:lstStyle/>
          <a:p>
            <a:pPr algn="ctr"/>
            <a:r>
              <a:rPr lang="en-GB" sz="3100" dirty="0">
                <a:latin typeface="Calibri" panose="020F0502020204030204" pitchFamily="34" charset="0"/>
                <a:ea typeface="Calibri" panose="020F0502020204030204" pitchFamily="34" charset="0"/>
                <a:cs typeface="Times New Roman" panose="02020603050405020304" pitchFamily="18" charset="0"/>
              </a:rPr>
              <a:t/>
            </a:r>
            <a:br>
              <a:rPr lang="en-GB" sz="3100" dirty="0">
                <a:latin typeface="Calibri" panose="020F0502020204030204" pitchFamily="34" charset="0"/>
                <a:ea typeface="Calibri" panose="020F0502020204030204" pitchFamily="34" charset="0"/>
                <a:cs typeface="Times New Roman" panose="02020603050405020304" pitchFamily="18" charset="0"/>
              </a:rPr>
            </a:br>
            <a:r>
              <a:rPr lang="en-GB" sz="3100" dirty="0">
                <a:latin typeface="Calibri" panose="020F0502020204030204" pitchFamily="34" charset="0"/>
                <a:ea typeface="Calibri" panose="020F0502020204030204" pitchFamily="34" charset="0"/>
                <a:cs typeface="Times New Roman" panose="02020603050405020304" pitchFamily="18" charset="0"/>
              </a:rPr>
              <a:t/>
            </a:r>
            <a:br>
              <a:rPr lang="en-GB" sz="3100" dirty="0">
                <a:latin typeface="Calibri" panose="020F0502020204030204" pitchFamily="34" charset="0"/>
                <a:ea typeface="Calibri" panose="020F0502020204030204" pitchFamily="34" charset="0"/>
                <a:cs typeface="Times New Roman" panose="02020603050405020304" pitchFamily="18" charset="0"/>
              </a:rPr>
            </a:br>
            <a:r>
              <a:rPr lang="en-GB" sz="5300" dirty="0">
                <a:latin typeface="Calibri" panose="020F0502020204030204" pitchFamily="34" charset="0"/>
                <a:ea typeface="Calibri" panose="020F0502020204030204" pitchFamily="34" charset="0"/>
                <a:cs typeface="Times New Roman" panose="02020603050405020304" pitchFamily="18" charset="0"/>
              </a:rPr>
              <a:t>The different kinds of safeguarding issues that can put children at risk of harm</a:t>
            </a:r>
            <a:br>
              <a:rPr lang="en-GB" sz="5300" dirty="0">
                <a:latin typeface="Calibri" panose="020F0502020204030204" pitchFamily="34" charset="0"/>
                <a:ea typeface="Calibri" panose="020F0502020204030204" pitchFamily="34" charset="0"/>
                <a:cs typeface="Times New Roman" panose="02020603050405020304" pitchFamily="18" charset="0"/>
              </a:rPr>
            </a:br>
            <a:r>
              <a:rPr lang="en-GB" dirty="0"/>
              <a:t>  </a:t>
            </a:r>
            <a:endParaRPr lang="en-GB" sz="200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738490" y="2247249"/>
            <a:ext cx="3609687" cy="3975630"/>
          </a:xfrm>
        </p:spPr>
        <p:txBody>
          <a:bodyPr>
            <a:normAutofit/>
          </a:bodyPr>
          <a:lstStyle/>
          <a:p>
            <a:pPr marL="0" indent="0">
              <a:buNone/>
            </a:pPr>
            <a:r>
              <a:rPr lang="en-GB" sz="3200" dirty="0">
                <a:cs typeface="Arial" pitchFamily="34" charset="0"/>
              </a:rPr>
              <a:t>Indicators of Abuse</a:t>
            </a:r>
          </a:p>
          <a:p>
            <a:pPr marL="0" indent="0">
              <a:buNone/>
            </a:pPr>
            <a:r>
              <a:rPr lang="en-GB" sz="3200" dirty="0">
                <a:cs typeface="Arial" pitchFamily="34" charset="0"/>
              </a:rPr>
              <a:t> </a:t>
            </a:r>
          </a:p>
          <a:p>
            <a:r>
              <a:rPr lang="en-GB" sz="3200" dirty="0">
                <a:cs typeface="Arial" pitchFamily="34" charset="0"/>
              </a:rPr>
              <a:t>Neglect</a:t>
            </a:r>
          </a:p>
          <a:p>
            <a:r>
              <a:rPr lang="en-GB" sz="3200" dirty="0">
                <a:cs typeface="Arial" pitchFamily="34" charset="0"/>
              </a:rPr>
              <a:t>Sexual</a:t>
            </a:r>
          </a:p>
          <a:p>
            <a:r>
              <a:rPr lang="en-GB" sz="3200" dirty="0">
                <a:cs typeface="Arial" pitchFamily="34" charset="0"/>
              </a:rPr>
              <a:t>Emotional</a:t>
            </a:r>
          </a:p>
          <a:p>
            <a:r>
              <a:rPr lang="en-GB" sz="3200" dirty="0">
                <a:cs typeface="Arial" pitchFamily="34" charset="0"/>
              </a:rPr>
              <a:t>Physical</a:t>
            </a: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a:p>
            <a:pPr marL="0" indent="0">
              <a:buNone/>
            </a:pPr>
            <a:endParaRPr lang="en-GB" sz="2000" dirty="0">
              <a:latin typeface="Arial" pitchFamily="34" charset="0"/>
              <a:cs typeface="Arial" pitchFamily="34" charset="0"/>
            </a:endParaRPr>
          </a:p>
        </p:txBody>
      </p:sp>
      <p:sp>
        <p:nvSpPr>
          <p:cNvPr id="4" name="Content Placeholder 3">
            <a:extLst>
              <a:ext uri="{FF2B5EF4-FFF2-40B4-BE49-F238E27FC236}">
                <a16:creationId xmlns:a16="http://schemas.microsoft.com/office/drawing/2014/main" id="{D0F1022A-5E41-48BC-924B-E3AB71D545CD}"/>
              </a:ext>
            </a:extLst>
          </p:cNvPr>
          <p:cNvSpPr>
            <a:spLocks noGrp="1"/>
          </p:cNvSpPr>
          <p:nvPr>
            <p:ph sz="half" idx="2"/>
          </p:nvPr>
        </p:nvSpPr>
        <p:spPr>
          <a:xfrm>
            <a:off x="6302005" y="2201333"/>
            <a:ext cx="5309886" cy="4021546"/>
          </a:xfrm>
        </p:spPr>
        <p:txBody>
          <a:bodyPr>
            <a:noAutofit/>
          </a:bodyPr>
          <a:lstStyle/>
          <a:p>
            <a:pPr marL="0" indent="0">
              <a:buNone/>
            </a:pPr>
            <a:r>
              <a:rPr lang="en-GB" dirty="0">
                <a:cs typeface="Arial" pitchFamily="34" charset="0"/>
              </a:rPr>
              <a:t>Safeguarding issues</a:t>
            </a:r>
          </a:p>
          <a:p>
            <a:r>
              <a:rPr lang="en-GB" dirty="0">
                <a:ea typeface="Calibri" panose="020F0502020204030204" pitchFamily="34" charset="0"/>
                <a:cs typeface="Arial" panose="020B0604020202020204" pitchFamily="34" charset="0"/>
              </a:rPr>
              <a:t>Serious violence</a:t>
            </a:r>
          </a:p>
          <a:p>
            <a:r>
              <a:rPr lang="en-GB" dirty="0">
                <a:ea typeface="Calibri" panose="020F0502020204030204" pitchFamily="34" charset="0"/>
                <a:cs typeface="Arial" panose="020B0604020202020204" pitchFamily="34" charset="0"/>
              </a:rPr>
              <a:t>Mental health problems</a:t>
            </a:r>
          </a:p>
          <a:p>
            <a:r>
              <a:rPr lang="en-GB" dirty="0">
                <a:ea typeface="Calibri" panose="020F0502020204030204" pitchFamily="34" charset="0"/>
                <a:cs typeface="Arial" panose="020B0604020202020204" pitchFamily="34" charset="0"/>
              </a:rPr>
              <a:t>Female genital mutilation (FGM)</a:t>
            </a:r>
          </a:p>
          <a:p>
            <a:r>
              <a:rPr lang="en-GB" dirty="0">
                <a:ea typeface="Calibri" panose="020F0502020204030204" pitchFamily="34" charset="0"/>
                <a:cs typeface="Arial" panose="020B0604020202020204" pitchFamily="34" charset="0"/>
              </a:rPr>
              <a:t>Domestic abuse</a:t>
            </a:r>
          </a:p>
          <a:p>
            <a:r>
              <a:rPr lang="en-GB" dirty="0">
                <a:ea typeface="Calibri" panose="020F0502020204030204" pitchFamily="34" charset="0"/>
                <a:cs typeface="Arial" panose="020B0604020202020204" pitchFamily="34" charset="0"/>
              </a:rPr>
              <a:t>Child sexual exploitation (CSE)</a:t>
            </a:r>
          </a:p>
          <a:p>
            <a:r>
              <a:rPr lang="en-GB" dirty="0">
                <a:ea typeface="Calibri" panose="020F0502020204030204" pitchFamily="34" charset="0"/>
                <a:cs typeface="Arial" panose="020B0604020202020204" pitchFamily="34" charset="0"/>
              </a:rPr>
              <a:t>Child criminal exploitation (CCE)</a:t>
            </a:r>
          </a:p>
          <a:p>
            <a:r>
              <a:rPr lang="en-GB" dirty="0">
                <a:ea typeface="Calibri" panose="020F0502020204030204" pitchFamily="34" charset="0"/>
                <a:cs typeface="Arial" panose="020B0604020202020204" pitchFamily="34" charset="0"/>
              </a:rPr>
              <a:t>Child-on-child abuse</a:t>
            </a: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79376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DDB1B-3559-07CD-8360-63CA7BFE82F5}"/>
              </a:ext>
            </a:extLst>
          </p:cNvPr>
          <p:cNvSpPr>
            <a:spLocks noGrp="1"/>
          </p:cNvSpPr>
          <p:nvPr>
            <p:ph type="title"/>
          </p:nvPr>
        </p:nvSpPr>
        <p:spPr/>
        <p:txBody>
          <a:bodyPr/>
          <a:lstStyle/>
          <a:p>
            <a:pPr algn="ctr"/>
            <a:r>
              <a:rPr lang="en-GB" dirty="0"/>
              <a:t>What is exploitation?</a:t>
            </a:r>
          </a:p>
        </p:txBody>
      </p:sp>
      <p:sp>
        <p:nvSpPr>
          <p:cNvPr id="3" name="Content Placeholder 2">
            <a:extLst>
              <a:ext uri="{FF2B5EF4-FFF2-40B4-BE49-F238E27FC236}">
                <a16:creationId xmlns:a16="http://schemas.microsoft.com/office/drawing/2014/main" id="{71C1B6AF-A4EA-040A-0974-3CF97C4F60CA}"/>
              </a:ext>
            </a:extLst>
          </p:cNvPr>
          <p:cNvSpPr>
            <a:spLocks noGrp="1"/>
          </p:cNvSpPr>
          <p:nvPr>
            <p:ph idx="1"/>
          </p:nvPr>
        </p:nvSpPr>
        <p:spPr/>
        <p:txBody>
          <a:bodyPr>
            <a:normAutofit fontScale="92500" lnSpcReduction="10000"/>
          </a:bodyPr>
          <a:lstStyle/>
          <a:p>
            <a:r>
              <a:rPr lang="en-GB" dirty="0"/>
              <a:t>Exploitation is where ‘ An individual or group coerces, controls, manipulates or deceives a child, young person (under the age of 18) or adult and exploits them:</a:t>
            </a:r>
          </a:p>
          <a:p>
            <a:pPr marL="0" indent="0">
              <a:buNone/>
            </a:pPr>
            <a:r>
              <a:rPr lang="en-GB" dirty="0"/>
              <a:t>A)Through violence or the threat of violence, and/or</a:t>
            </a:r>
          </a:p>
          <a:p>
            <a:pPr marL="0" indent="0">
              <a:buNone/>
            </a:pPr>
            <a:r>
              <a:rPr lang="en-GB" dirty="0"/>
              <a:t>B)for the financial or other advantage of the perpetrator and/or </a:t>
            </a:r>
          </a:p>
          <a:p>
            <a:pPr marL="0" indent="0">
              <a:buNone/>
            </a:pPr>
            <a:r>
              <a:rPr lang="en-GB" dirty="0"/>
              <a:t>C)in exchange for something the victim needs or wants. </a:t>
            </a:r>
          </a:p>
          <a:p>
            <a:endParaRPr lang="en-GB" dirty="0"/>
          </a:p>
          <a:p>
            <a:r>
              <a:rPr lang="en-GB" dirty="0"/>
              <a:t>The victim may have been exploited event if the activity appears consensual. </a:t>
            </a:r>
          </a:p>
          <a:p>
            <a:r>
              <a:rPr lang="en-GB" dirty="0"/>
              <a:t>Exploitation does not always involve physical contact, It can also occur through the use of technology. </a:t>
            </a:r>
          </a:p>
          <a:p>
            <a:endParaRPr lang="en-GB" dirty="0"/>
          </a:p>
        </p:txBody>
      </p:sp>
    </p:spTree>
    <p:extLst>
      <p:ext uri="{BB962C8B-B14F-4D97-AF65-F5344CB8AC3E}">
        <p14:creationId xmlns:p14="http://schemas.microsoft.com/office/powerpoint/2010/main" val="3756381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F471C-9F04-4CA2-5C25-6D9782AF3DE1}"/>
              </a:ext>
            </a:extLst>
          </p:cNvPr>
          <p:cNvSpPr>
            <a:spLocks noGrp="1"/>
          </p:cNvSpPr>
          <p:nvPr>
            <p:ph type="title"/>
          </p:nvPr>
        </p:nvSpPr>
        <p:spPr/>
        <p:txBody>
          <a:bodyPr>
            <a:normAutofit fontScale="90000"/>
          </a:bodyPr>
          <a:lstStyle/>
          <a:p>
            <a:pPr algn="ctr"/>
            <a:r>
              <a:rPr lang="en-GB" dirty="0"/>
              <a:t>Ways in which a child/young person can be exploited:</a:t>
            </a:r>
            <a:br>
              <a:rPr lang="en-GB" dirty="0"/>
            </a:br>
            <a:endParaRPr lang="en-GB" dirty="0"/>
          </a:p>
        </p:txBody>
      </p:sp>
      <p:sp>
        <p:nvSpPr>
          <p:cNvPr id="3" name="Content Placeholder 2">
            <a:extLst>
              <a:ext uri="{FF2B5EF4-FFF2-40B4-BE49-F238E27FC236}">
                <a16:creationId xmlns:a16="http://schemas.microsoft.com/office/drawing/2014/main" id="{2BF1D446-4562-7A35-3FBC-210BBA3B6C9D}"/>
              </a:ext>
            </a:extLst>
          </p:cNvPr>
          <p:cNvSpPr>
            <a:spLocks noGrp="1"/>
          </p:cNvSpPr>
          <p:nvPr>
            <p:ph idx="1"/>
          </p:nvPr>
        </p:nvSpPr>
        <p:spPr/>
        <p:txBody>
          <a:bodyPr>
            <a:normAutofit fontScale="85000" lnSpcReduction="10000"/>
          </a:bodyPr>
          <a:lstStyle/>
          <a:p>
            <a:r>
              <a:rPr lang="en-GB" dirty="0"/>
              <a:t>Criminal Exploitation: Victims are forced or coerced into criminal activities (e.g. shoplifting, transporting or selling drugs)</a:t>
            </a:r>
          </a:p>
          <a:p>
            <a:endParaRPr lang="en-GB" dirty="0"/>
          </a:p>
          <a:p>
            <a:r>
              <a:rPr lang="en-GB" dirty="0"/>
              <a:t>Sexual Exploitation: Victims are forced or coerced into sexual activities, this can also occur online (e.g. forced to perform sexual acts, take/send indecent images)</a:t>
            </a:r>
          </a:p>
          <a:p>
            <a:endParaRPr lang="en-GB" dirty="0"/>
          </a:p>
          <a:p>
            <a:r>
              <a:rPr lang="en-GB" dirty="0"/>
              <a:t>Modern Slavery: Victims are recruited, moved or harboured through the use of force, coercion, abuse of vulnerability, deception or other means for the purpose of exploitation. Holding a person in a position of slavery, servitude forced or compulsory labour or facilitating their travel with the intention of exploiting them soon after is also a crime (e.g.  Victims are made to work for free through violence and intimidation, child slavery, trafficking)</a:t>
            </a:r>
          </a:p>
          <a:p>
            <a:endParaRPr lang="en-GB" dirty="0"/>
          </a:p>
        </p:txBody>
      </p:sp>
    </p:spTree>
    <p:extLst>
      <p:ext uri="{BB962C8B-B14F-4D97-AF65-F5344CB8AC3E}">
        <p14:creationId xmlns:p14="http://schemas.microsoft.com/office/powerpoint/2010/main" val="4125334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345234"/>
            <a:ext cx="7772400" cy="1054359"/>
          </a:xfrm>
        </p:spPr>
        <p:txBody>
          <a:bodyPr>
            <a:normAutofit/>
          </a:bodyPr>
          <a:lstStyle/>
          <a:p>
            <a:r>
              <a:rPr lang="en-GB" sz="4000" i="1" dirty="0" err="1" smtClean="0">
                <a:solidFill>
                  <a:srgbClr val="C52BC9"/>
                </a:solidFill>
              </a:rPr>
              <a:t>Bubwith</a:t>
            </a:r>
            <a:r>
              <a:rPr lang="en-GB" sz="4000" i="1" dirty="0" smtClean="0">
                <a:solidFill>
                  <a:srgbClr val="C52BC9"/>
                </a:solidFill>
              </a:rPr>
              <a:t> Community Primary School</a:t>
            </a:r>
            <a:endParaRPr lang="en-GB" sz="4000" i="1" dirty="0">
              <a:solidFill>
                <a:srgbClr val="C52BC9"/>
              </a:solidFill>
            </a:endParaRPr>
          </a:p>
        </p:txBody>
      </p:sp>
      <p:sp>
        <p:nvSpPr>
          <p:cNvPr id="5" name="Subtitle 4"/>
          <p:cNvSpPr>
            <a:spLocks noGrp="1"/>
          </p:cNvSpPr>
          <p:nvPr>
            <p:ph type="subTitle" idx="1"/>
          </p:nvPr>
        </p:nvSpPr>
        <p:spPr>
          <a:xfrm>
            <a:off x="1308746" y="1800807"/>
            <a:ext cx="9134984" cy="4711959"/>
          </a:xfrm>
        </p:spPr>
        <p:txBody>
          <a:bodyPr>
            <a:normAutofit/>
          </a:bodyPr>
          <a:lstStyle/>
          <a:p>
            <a:r>
              <a:rPr lang="en-GB" sz="3300" dirty="0">
                <a:solidFill>
                  <a:srgbClr val="002060"/>
                </a:solidFill>
              </a:rPr>
              <a:t>Annual Staff Child Protection &amp; Safeguarding Update Briefing </a:t>
            </a:r>
            <a:br>
              <a:rPr lang="en-GB" sz="3300" dirty="0">
                <a:solidFill>
                  <a:srgbClr val="002060"/>
                </a:solidFill>
              </a:rPr>
            </a:br>
            <a:r>
              <a:rPr lang="en-GB" sz="3300" dirty="0">
                <a:solidFill>
                  <a:srgbClr val="002060"/>
                </a:solidFill>
              </a:rPr>
              <a:t>September 2024</a:t>
            </a:r>
          </a:p>
          <a:p>
            <a:endParaRPr lang="en-GB" sz="3300" i="1" dirty="0">
              <a:solidFill>
                <a:srgbClr val="002060"/>
              </a:solidFill>
            </a:endParaRPr>
          </a:p>
          <a:p>
            <a:r>
              <a:rPr lang="en-GB" sz="3300" i="1" dirty="0">
                <a:solidFill>
                  <a:srgbClr val="002060"/>
                </a:solidFill>
              </a:rPr>
              <a:t>‘Safeguarding and promoting the welfare of children is </a:t>
            </a:r>
            <a:r>
              <a:rPr lang="en-GB" sz="3300" b="1" i="1" dirty="0">
                <a:solidFill>
                  <a:srgbClr val="002060"/>
                </a:solidFill>
              </a:rPr>
              <a:t>everyone’s</a:t>
            </a:r>
            <a:r>
              <a:rPr lang="en-GB" sz="3300" i="1" dirty="0">
                <a:solidFill>
                  <a:srgbClr val="002060"/>
                </a:solidFill>
              </a:rPr>
              <a:t> responsibility.</a:t>
            </a:r>
            <a:r>
              <a:rPr lang="en-GB" sz="3300" b="1" i="1" dirty="0">
                <a:solidFill>
                  <a:srgbClr val="002060"/>
                </a:solidFill>
              </a:rPr>
              <a:t> Everyone </a:t>
            </a:r>
            <a:r>
              <a:rPr lang="en-GB" sz="3300" i="1" dirty="0">
                <a:solidFill>
                  <a:srgbClr val="002060"/>
                </a:solidFill>
              </a:rPr>
              <a:t>who comes into contact with children and their families and carers has a role to play in safeguarding children (KCSiE 2024)’</a:t>
            </a:r>
          </a:p>
          <a:p>
            <a:endParaRPr lang="en-GB" sz="3300" dirty="0">
              <a:solidFill>
                <a:srgbClr val="002060"/>
              </a:solidFill>
            </a:endParaRPr>
          </a:p>
          <a:p>
            <a:endParaRPr lang="en-GB" sz="3300" dirty="0">
              <a:solidFill>
                <a:srgbClr val="002060"/>
              </a:solidFill>
            </a:endParaRPr>
          </a:p>
        </p:txBody>
      </p:sp>
    </p:spTree>
    <p:extLst>
      <p:ext uri="{BB962C8B-B14F-4D97-AF65-F5344CB8AC3E}">
        <p14:creationId xmlns:p14="http://schemas.microsoft.com/office/powerpoint/2010/main" val="1742420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3117" y="636837"/>
            <a:ext cx="7055893" cy="1143000"/>
          </a:xfrm>
        </p:spPr>
        <p:txBody>
          <a:bodyPr>
            <a:normAutofit fontScale="90000"/>
          </a:bodyPr>
          <a:lstStyle/>
          <a:p>
            <a:r>
              <a:rPr lang="en-GB" sz="3200" dirty="0"/>
              <a:t>H</a:t>
            </a:r>
            <a:r>
              <a:rPr lang="en-GB" sz="3200" b="0" i="0" dirty="0">
                <a:effectLst/>
              </a:rPr>
              <a:t>onour-based abuse (including Female Genital Mutilation and Forced Marriage)</a:t>
            </a:r>
            <a:br>
              <a:rPr lang="en-GB" sz="3200" b="0" i="0" dirty="0">
                <a:effectLst/>
              </a:rPr>
            </a:br>
            <a:r>
              <a:rPr lang="en-GB" sz="3200" dirty="0"/>
              <a:t/>
            </a:r>
            <a:br>
              <a:rPr lang="en-GB" sz="3200" dirty="0"/>
            </a:br>
            <a:endParaRPr lang="en-GB" sz="3200" dirty="0"/>
          </a:p>
        </p:txBody>
      </p:sp>
      <p:sp>
        <p:nvSpPr>
          <p:cNvPr id="3" name="Content Placeholder 2"/>
          <p:cNvSpPr>
            <a:spLocks noGrp="1"/>
          </p:cNvSpPr>
          <p:nvPr>
            <p:ph idx="1"/>
          </p:nvPr>
        </p:nvSpPr>
        <p:spPr>
          <a:xfrm>
            <a:off x="680484" y="1637414"/>
            <a:ext cx="9540660" cy="4504079"/>
          </a:xfrm>
        </p:spPr>
        <p:txBody>
          <a:bodyPr>
            <a:normAutofit lnSpcReduction="10000"/>
          </a:bodyPr>
          <a:lstStyle/>
          <a:p>
            <a:pPr marL="0" indent="0">
              <a:buNone/>
            </a:pPr>
            <a:r>
              <a:rPr lang="en-GB" sz="2400" b="0" i="0" dirty="0">
                <a:solidFill>
                  <a:srgbClr val="000000"/>
                </a:solidFill>
                <a:effectLst/>
              </a:rPr>
              <a:t>Honour-based abuse (HBA) encompasses incidents or crimes which have been committed to protect or defend the honour of the family and/or the community, including female genital mutilation (FGM), forced marriage, and practices such as breast ironing.</a:t>
            </a:r>
          </a:p>
          <a:p>
            <a:pPr marL="0" indent="0">
              <a:buNone/>
            </a:pPr>
            <a:r>
              <a:rPr lang="en-GB" sz="2400" b="0" i="0" dirty="0">
                <a:solidFill>
                  <a:srgbClr val="000000"/>
                </a:solidFill>
                <a:effectLst/>
              </a:rPr>
              <a:t>Abuse committed in the context of preserving ‘honour’ often involves a wider network of family or community pressure and can include multiple perpetrators. </a:t>
            </a:r>
          </a:p>
          <a:p>
            <a:pPr marL="0" indent="0">
              <a:buNone/>
            </a:pPr>
            <a:r>
              <a:rPr lang="en-GB" sz="2400" b="0" i="0" dirty="0">
                <a:solidFill>
                  <a:srgbClr val="000000"/>
                </a:solidFill>
                <a:effectLst/>
              </a:rPr>
              <a:t>It is important to be aware of this dynamic and additional risk factors when deciding what form of safeguarding action to take. All forms of HBA are abuse (regardless of the motivation) and should be escalated to the DSL. </a:t>
            </a:r>
          </a:p>
          <a:p>
            <a:pPr marL="0" indent="0">
              <a:buNone/>
            </a:pPr>
            <a:r>
              <a:rPr lang="en-GB" sz="2400" b="0" i="0" dirty="0">
                <a:solidFill>
                  <a:srgbClr val="000000"/>
                </a:solidFill>
                <a:effectLst/>
              </a:rPr>
              <a:t>Professionals in all agencies, and individuals and groups in relevant communities, need to be alert to the possibility of a child being at risk of HBA, or already having suffered HBA.</a:t>
            </a:r>
            <a:endParaRPr lang="en-GB" sz="2400" dirty="0"/>
          </a:p>
        </p:txBody>
      </p:sp>
    </p:spTree>
    <p:extLst>
      <p:ext uri="{BB962C8B-B14F-4D97-AF65-F5344CB8AC3E}">
        <p14:creationId xmlns:p14="http://schemas.microsoft.com/office/powerpoint/2010/main" val="19321248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6450" y="598488"/>
            <a:ext cx="8229600" cy="1143000"/>
          </a:xfrm>
        </p:spPr>
        <p:txBody>
          <a:bodyPr>
            <a:normAutofit/>
          </a:bodyPr>
          <a:lstStyle/>
          <a:p>
            <a:pPr algn="ctr"/>
            <a:r>
              <a:rPr lang="en-US" sz="4000" dirty="0"/>
              <a:t>The ‘Prevent Duty’</a:t>
            </a:r>
          </a:p>
        </p:txBody>
      </p:sp>
      <p:sp>
        <p:nvSpPr>
          <p:cNvPr id="3" name="Content Placeholder 2"/>
          <p:cNvSpPr>
            <a:spLocks noGrp="1"/>
          </p:cNvSpPr>
          <p:nvPr>
            <p:ph idx="1"/>
          </p:nvPr>
        </p:nvSpPr>
        <p:spPr>
          <a:xfrm>
            <a:off x="935666" y="1956391"/>
            <a:ext cx="9579940" cy="4444409"/>
          </a:xfrm>
        </p:spPr>
        <p:txBody>
          <a:bodyPr>
            <a:normAutofit fontScale="92500" lnSpcReduction="10000"/>
          </a:bodyPr>
          <a:lstStyle/>
          <a:p>
            <a:pPr marL="0" indent="0" rtl="0">
              <a:buNone/>
            </a:pPr>
            <a:r>
              <a:rPr lang="en-GB" dirty="0"/>
              <a:t>All schools and colleges are subject to a duty under section 26 of the Counter- Terrorism and Security Act 2015, in the exercise of their functions, to have “due regard to the need to prevent people from becoming terrorists or supporting terrorism”. This duty is known as the Prevent duty. The Prevent duty should be seen as part of schools’ and colleges’ wider safeguarding obligations. </a:t>
            </a:r>
          </a:p>
          <a:p>
            <a:pPr marL="0" indent="0" rtl="0">
              <a:buNone/>
            </a:pPr>
            <a:endParaRPr lang="en-GB" dirty="0"/>
          </a:p>
          <a:p>
            <a:pPr marL="0" indent="0" rtl="0">
              <a:buNone/>
            </a:pPr>
            <a:r>
              <a:rPr lang="en-GB" dirty="0">
                <a:effectLst/>
              </a:rPr>
              <a:t>Training – </a:t>
            </a:r>
            <a:r>
              <a:rPr lang="en-GB" b="1" dirty="0">
                <a:solidFill>
                  <a:srgbClr val="CD5937"/>
                </a:solidFill>
                <a:effectLst/>
              </a:rPr>
              <a:t>Module 1 for all staff, every 2 years</a:t>
            </a:r>
          </a:p>
          <a:p>
            <a:pPr marL="0" indent="0" rtl="0">
              <a:buNone/>
            </a:pPr>
            <a:endParaRPr lang="en-GB" dirty="0">
              <a:effectLst/>
            </a:endParaRPr>
          </a:p>
          <a:p>
            <a:pPr marL="0" indent="0" rtl="0">
              <a:buNone/>
            </a:pPr>
            <a:r>
              <a:rPr lang="en-GB" u="sng" dirty="0">
                <a:effectLst/>
                <a:hlinkClick r:id="rId3" tooltip="https://www.support-people-vulnerable-to-radicalisation.service.gov.uk/portal">
                  <a:extLst>
                    <a:ext uri="{A12FA001-AC4F-418D-AE19-62706E023703}">
                      <ahyp:hlinkClr xmlns:ahyp="http://schemas.microsoft.com/office/drawing/2018/hyperlinkcolor" xmlns="" val="tx"/>
                    </a:ext>
                  </a:extLst>
                </a:hlinkClick>
              </a:rPr>
              <a:t>https://www.support-people-vulnerable-t</a:t>
            </a:r>
            <a:r>
              <a:rPr lang="en-GB" u="sng" dirty="0">
                <a:effectLst/>
                <a:hlinkClick r:id="rId4" tooltip="https://www.support-people-vulnerable-to-radicalisation.service.gov.uk/portal">
                  <a:extLst>
                    <a:ext uri="{A12FA001-AC4F-418D-AE19-62706E023703}">
                      <ahyp:hlinkClr xmlns:ahyp="http://schemas.microsoft.com/office/drawing/2018/hyperlinkcolor" xmlns="" val="tx"/>
                    </a:ext>
                  </a:extLst>
                </a:hlinkClick>
              </a:rPr>
              <a:t>o-radicalisation.service.gov.uk/portal</a:t>
            </a:r>
            <a:endParaRPr lang="en-GB" dirty="0">
              <a:effectLst/>
            </a:endParaRPr>
          </a:p>
          <a:p>
            <a:endParaRPr lang="en-US" dirty="0"/>
          </a:p>
        </p:txBody>
      </p:sp>
    </p:spTree>
    <p:extLst>
      <p:ext uri="{BB962C8B-B14F-4D97-AF65-F5344CB8AC3E}">
        <p14:creationId xmlns:p14="http://schemas.microsoft.com/office/powerpoint/2010/main" val="42818409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50848-4264-BCA2-B315-E0B187345484}"/>
              </a:ext>
            </a:extLst>
          </p:cNvPr>
          <p:cNvSpPr>
            <a:spLocks noGrp="1"/>
          </p:cNvSpPr>
          <p:nvPr>
            <p:ph type="title"/>
          </p:nvPr>
        </p:nvSpPr>
        <p:spPr/>
        <p:txBody>
          <a:bodyPr/>
          <a:lstStyle/>
          <a:p>
            <a:pPr algn="ctr"/>
            <a:r>
              <a:rPr lang="en-GB" dirty="0"/>
              <a:t>Child on Child Abuse</a:t>
            </a:r>
          </a:p>
        </p:txBody>
      </p:sp>
      <p:sp>
        <p:nvSpPr>
          <p:cNvPr id="3" name="Content Placeholder 2">
            <a:extLst>
              <a:ext uri="{FF2B5EF4-FFF2-40B4-BE49-F238E27FC236}">
                <a16:creationId xmlns:a16="http://schemas.microsoft.com/office/drawing/2014/main" id="{2A603054-F4AD-BFF9-A2B5-3B1C6903FD96}"/>
              </a:ext>
            </a:extLst>
          </p:cNvPr>
          <p:cNvSpPr>
            <a:spLocks noGrp="1"/>
          </p:cNvSpPr>
          <p:nvPr>
            <p:ph idx="1"/>
          </p:nvPr>
        </p:nvSpPr>
        <p:spPr>
          <a:xfrm>
            <a:off x="854592" y="1602341"/>
            <a:ext cx="10515600" cy="4351338"/>
          </a:xfrm>
        </p:spPr>
        <p:txBody>
          <a:bodyPr>
            <a:normAutofit fontScale="92500" lnSpcReduction="10000"/>
          </a:bodyPr>
          <a:lstStyle/>
          <a:p>
            <a:r>
              <a:rPr lang="en-GB" dirty="0"/>
              <a:t>Bullying</a:t>
            </a:r>
          </a:p>
          <a:p>
            <a:r>
              <a:rPr lang="en-GB" dirty="0"/>
              <a:t>Abuse in intimate relationships between children</a:t>
            </a:r>
          </a:p>
          <a:p>
            <a:r>
              <a:rPr lang="en-GB" dirty="0"/>
              <a:t>Physical Abuse</a:t>
            </a:r>
          </a:p>
          <a:p>
            <a:r>
              <a:rPr lang="en-GB" dirty="0"/>
              <a:t>Initiation/hazing </a:t>
            </a:r>
            <a:r>
              <a:rPr lang="en-GB" dirty="0" smtClean="0"/>
              <a:t>(</a:t>
            </a:r>
            <a:r>
              <a:rPr lang="en-US" b="1" dirty="0"/>
              <a:t>activity expected of someone in joining or participating in a group that humiliates, degrades</a:t>
            </a:r>
            <a:r>
              <a:rPr lang="en-US" dirty="0"/>
              <a:t>, abuses, or endangers </a:t>
            </a:r>
            <a:r>
              <a:rPr lang="en-US" dirty="0" smtClean="0"/>
              <a:t>them) </a:t>
            </a:r>
            <a:r>
              <a:rPr lang="en-GB" dirty="0" smtClean="0"/>
              <a:t>type </a:t>
            </a:r>
            <a:r>
              <a:rPr lang="en-GB" dirty="0"/>
              <a:t>violence </a:t>
            </a:r>
          </a:p>
          <a:p>
            <a:r>
              <a:rPr lang="en-GB" dirty="0"/>
              <a:t>Sexual Violence</a:t>
            </a:r>
          </a:p>
          <a:p>
            <a:r>
              <a:rPr lang="en-GB" dirty="0"/>
              <a:t>Sexual Harassment</a:t>
            </a:r>
          </a:p>
          <a:p>
            <a:r>
              <a:rPr lang="en-GB" dirty="0" err="1"/>
              <a:t>Upskirting</a:t>
            </a:r>
            <a:endParaRPr lang="en-GB" dirty="0"/>
          </a:p>
          <a:p>
            <a:r>
              <a:rPr lang="en-GB" dirty="0"/>
              <a:t>Sharing of nudes and semi nudes</a:t>
            </a:r>
          </a:p>
          <a:p>
            <a:pPr marL="0" indent="0">
              <a:buNone/>
            </a:pPr>
            <a:endParaRPr lang="en-GB" dirty="0"/>
          </a:p>
          <a:p>
            <a:endParaRPr lang="en-GB" dirty="0"/>
          </a:p>
        </p:txBody>
      </p:sp>
      <p:sp>
        <p:nvSpPr>
          <p:cNvPr id="5" name="TextBox 4">
            <a:extLst>
              <a:ext uri="{FF2B5EF4-FFF2-40B4-BE49-F238E27FC236}">
                <a16:creationId xmlns:a16="http://schemas.microsoft.com/office/drawing/2014/main" id="{ECC85CD3-CD57-F399-991F-7C313488E43D}"/>
              </a:ext>
            </a:extLst>
          </p:cNvPr>
          <p:cNvSpPr txBox="1"/>
          <p:nvPr/>
        </p:nvSpPr>
        <p:spPr>
          <a:xfrm>
            <a:off x="459415" y="6169709"/>
            <a:ext cx="11273170" cy="646331"/>
          </a:xfrm>
          <a:prstGeom prst="rect">
            <a:avLst/>
          </a:prstGeom>
          <a:noFill/>
        </p:spPr>
        <p:txBody>
          <a:bodyPr wrap="square">
            <a:spAutoFit/>
          </a:bodyPr>
          <a:lstStyle/>
          <a:p>
            <a:r>
              <a:rPr lang="en-GB" dirty="0" smtClean="0">
                <a:solidFill>
                  <a:srgbClr val="7030A0"/>
                </a:solidFill>
              </a:rPr>
              <a:t>[</a:t>
            </a:r>
            <a:r>
              <a:rPr lang="en-GB" dirty="0" err="1" smtClean="0">
                <a:solidFill>
                  <a:srgbClr val="7030A0"/>
                </a:solidFill>
              </a:rPr>
              <a:t>Bubwith</a:t>
            </a:r>
            <a:r>
              <a:rPr lang="en-GB" dirty="0" smtClean="0">
                <a:solidFill>
                  <a:srgbClr val="7030A0"/>
                </a:solidFill>
              </a:rPr>
              <a:t> School Procedures: Following behaviour policy to report any of these types of incidence – ensure the relevant forms are filled in and passed to the relevant member of staff)</a:t>
            </a:r>
            <a:endParaRPr lang="en-GB" dirty="0">
              <a:solidFill>
                <a:srgbClr val="7030A0"/>
              </a:solidFill>
            </a:endParaRPr>
          </a:p>
        </p:txBody>
      </p:sp>
    </p:spTree>
    <p:extLst>
      <p:ext uri="{BB962C8B-B14F-4D97-AF65-F5344CB8AC3E}">
        <p14:creationId xmlns:p14="http://schemas.microsoft.com/office/powerpoint/2010/main" val="1228222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A5A8-CF97-C3DF-4F42-38B450EF4855}"/>
              </a:ext>
            </a:extLst>
          </p:cNvPr>
          <p:cNvSpPr>
            <a:spLocks noGrp="1"/>
          </p:cNvSpPr>
          <p:nvPr>
            <p:ph type="title"/>
          </p:nvPr>
        </p:nvSpPr>
        <p:spPr/>
        <p:txBody>
          <a:bodyPr/>
          <a:lstStyle/>
          <a:p>
            <a:r>
              <a:rPr lang="en-GB" dirty="0"/>
              <a:t>Domestic Abuse</a:t>
            </a:r>
          </a:p>
        </p:txBody>
      </p:sp>
      <p:sp>
        <p:nvSpPr>
          <p:cNvPr id="3" name="Content Placeholder 2">
            <a:extLst>
              <a:ext uri="{FF2B5EF4-FFF2-40B4-BE49-F238E27FC236}">
                <a16:creationId xmlns:a16="http://schemas.microsoft.com/office/drawing/2014/main" id="{D2DC5F9F-3679-D849-1B0D-51C46DCF575B}"/>
              </a:ext>
            </a:extLst>
          </p:cNvPr>
          <p:cNvSpPr>
            <a:spLocks noGrp="1"/>
          </p:cNvSpPr>
          <p:nvPr>
            <p:ph sz="half" idx="1"/>
          </p:nvPr>
        </p:nvSpPr>
        <p:spPr>
          <a:xfrm>
            <a:off x="838199" y="1825625"/>
            <a:ext cx="9283995" cy="4351338"/>
          </a:xfrm>
        </p:spPr>
        <p:txBody>
          <a:bodyPr>
            <a:normAutofit fontScale="77500" lnSpcReduction="20000"/>
          </a:bodyPr>
          <a:lstStyle/>
          <a:p>
            <a:pPr marL="0" indent="0">
              <a:buNone/>
            </a:pPr>
            <a:r>
              <a:rPr lang="en-GB" dirty="0"/>
              <a:t>All children can witness and be adversely affected by domestic abuse in the context of their home life where domestic abuse occurs between family members.</a:t>
            </a:r>
          </a:p>
          <a:p>
            <a:pPr marL="0" indent="0">
              <a:buNone/>
            </a:pPr>
            <a:r>
              <a:rPr lang="en-GB" dirty="0"/>
              <a:t>Experiencing domestic abuse can have a serious, long lasting emotional and psychological impact on children. In some cases, a child may blame themselves for the abuse or may have had to leave the family home as a result.</a:t>
            </a:r>
          </a:p>
          <a:p>
            <a:pPr marL="0" indent="0" rtl="0">
              <a:buNone/>
            </a:pPr>
            <a:r>
              <a:rPr lang="en-GB" dirty="0">
                <a:effectLst/>
                <a:latin typeface="-apple-system"/>
              </a:rPr>
              <a:t>KCSiE 2024 Paragraph 24: Indicators of abuse and neglect</a:t>
            </a:r>
          </a:p>
          <a:p>
            <a:pPr marL="0" indent="0" rtl="0">
              <a:buNone/>
            </a:pPr>
            <a:r>
              <a:rPr lang="en-GB" dirty="0">
                <a:effectLst/>
                <a:latin typeface="-apple-system"/>
              </a:rPr>
              <a:t>The definition of ‘abuse’ has also been changed to clarify and specifically mention that harm can include children witnessing the ill-treatment of others and that this is particularly relevant when children </a:t>
            </a:r>
            <a:r>
              <a:rPr lang="en-GB" dirty="0">
                <a:solidFill>
                  <a:srgbClr val="FF0000"/>
                </a:solidFill>
                <a:effectLst/>
                <a:latin typeface="-apple-system"/>
              </a:rPr>
              <a:t>see, hear or experience </a:t>
            </a:r>
            <a:r>
              <a:rPr lang="en-GB" dirty="0">
                <a:effectLst/>
                <a:latin typeface="-apple-system"/>
              </a:rPr>
              <a:t>domestic abuse and its effects.</a:t>
            </a:r>
          </a:p>
          <a:p>
            <a:pPr marL="0" indent="0" rtl="0">
              <a:buNone/>
            </a:pPr>
            <a:r>
              <a:rPr lang="en-GB" dirty="0">
                <a:effectLst/>
                <a:latin typeface="-apple-system"/>
              </a:rPr>
              <a:t>This can be particularly relevant, for example, in relation to the impact on</a:t>
            </a:r>
            <a:r>
              <a:rPr lang="en-GB" dirty="0">
                <a:latin typeface="-apple-system"/>
              </a:rPr>
              <a:t> </a:t>
            </a:r>
            <a:r>
              <a:rPr lang="en-GB" dirty="0">
                <a:effectLst/>
                <a:latin typeface="-apple-system"/>
              </a:rPr>
              <a:t>children of all forms of domestic abuse, including where they </a:t>
            </a:r>
            <a:r>
              <a:rPr lang="en-GB" dirty="0">
                <a:solidFill>
                  <a:srgbClr val="FF0000"/>
                </a:solidFill>
                <a:effectLst/>
                <a:latin typeface="-apple-system"/>
              </a:rPr>
              <a:t>see, hear or</a:t>
            </a:r>
            <a:r>
              <a:rPr lang="en-GB" dirty="0">
                <a:solidFill>
                  <a:srgbClr val="FF0000"/>
                </a:solidFill>
                <a:latin typeface="-apple-system"/>
              </a:rPr>
              <a:t> </a:t>
            </a:r>
            <a:r>
              <a:rPr lang="en-GB" dirty="0">
                <a:solidFill>
                  <a:srgbClr val="FF0000"/>
                </a:solidFill>
                <a:effectLst/>
                <a:latin typeface="-apple-system"/>
              </a:rPr>
              <a:t>experience </a:t>
            </a:r>
            <a:r>
              <a:rPr lang="en-GB" dirty="0">
                <a:effectLst/>
                <a:latin typeface="-apple-system"/>
              </a:rPr>
              <a:t>its effects.</a:t>
            </a:r>
          </a:p>
          <a:p>
            <a:endParaRPr lang="en-GB" dirty="0"/>
          </a:p>
          <a:p>
            <a:pPr marL="0" indent="0">
              <a:buNone/>
            </a:pPr>
            <a:endParaRPr lang="en-GB" dirty="0"/>
          </a:p>
        </p:txBody>
      </p:sp>
    </p:spTree>
    <p:extLst>
      <p:ext uri="{BB962C8B-B14F-4D97-AF65-F5344CB8AC3E}">
        <p14:creationId xmlns:p14="http://schemas.microsoft.com/office/powerpoint/2010/main" val="30415182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9D8361A-0DB0-2AD2-4594-88438E527F09}"/>
              </a:ext>
            </a:extLst>
          </p:cNvPr>
          <p:cNvPicPr>
            <a:picLocks noChangeAspect="1"/>
          </p:cNvPicPr>
          <p:nvPr/>
        </p:nvPicPr>
        <p:blipFill>
          <a:blip r:embed="rId2"/>
          <a:stretch>
            <a:fillRect/>
          </a:stretch>
        </p:blipFill>
        <p:spPr>
          <a:xfrm>
            <a:off x="8410575" y="102597"/>
            <a:ext cx="3781425" cy="1064871"/>
          </a:xfrm>
          <a:prstGeom prst="rect">
            <a:avLst/>
          </a:prstGeom>
        </p:spPr>
      </p:pic>
      <p:sp>
        <p:nvSpPr>
          <p:cNvPr id="2" name="Title 1">
            <a:extLst>
              <a:ext uri="{FF2B5EF4-FFF2-40B4-BE49-F238E27FC236}">
                <a16:creationId xmlns:a16="http://schemas.microsoft.com/office/drawing/2014/main" id="{48E4F0BD-6DFB-294B-5AD8-E7B45989D4F1}"/>
              </a:ext>
            </a:extLst>
          </p:cNvPr>
          <p:cNvSpPr>
            <a:spLocks noGrp="1"/>
          </p:cNvSpPr>
          <p:nvPr>
            <p:ph type="title"/>
          </p:nvPr>
        </p:nvSpPr>
        <p:spPr/>
        <p:txBody>
          <a:bodyPr>
            <a:normAutofit/>
          </a:bodyPr>
          <a:lstStyle/>
          <a:p>
            <a:pPr marL="0" indent="0"/>
            <a:r>
              <a:rPr lang="en-GB" b="1" i="0" dirty="0">
                <a:effectLst/>
                <a:latin typeface="Alegreya Sans"/>
              </a:rPr>
              <a:t>Operation Encompass School  </a:t>
            </a:r>
            <a:br>
              <a:rPr lang="en-GB" b="1" i="0" dirty="0">
                <a:effectLst/>
                <a:latin typeface="Alegreya Sans"/>
              </a:rPr>
            </a:br>
            <a:endParaRPr lang="en-GB" dirty="0"/>
          </a:p>
        </p:txBody>
      </p:sp>
      <p:sp>
        <p:nvSpPr>
          <p:cNvPr id="3" name="Content Placeholder 2">
            <a:extLst>
              <a:ext uri="{FF2B5EF4-FFF2-40B4-BE49-F238E27FC236}">
                <a16:creationId xmlns:a16="http://schemas.microsoft.com/office/drawing/2014/main" id="{B8467AFD-6F44-F805-279B-DB7F504182B7}"/>
              </a:ext>
            </a:extLst>
          </p:cNvPr>
          <p:cNvSpPr>
            <a:spLocks noGrp="1"/>
          </p:cNvSpPr>
          <p:nvPr>
            <p:ph sz="half" idx="1"/>
          </p:nvPr>
        </p:nvSpPr>
        <p:spPr>
          <a:xfrm>
            <a:off x="838200" y="1953216"/>
            <a:ext cx="9677400" cy="4351338"/>
          </a:xfrm>
        </p:spPr>
        <p:txBody>
          <a:bodyPr>
            <a:normAutofit fontScale="62500" lnSpcReduction="20000"/>
          </a:bodyPr>
          <a:lstStyle/>
          <a:p>
            <a:pPr marL="0" indent="0">
              <a:buNone/>
            </a:pPr>
            <a:r>
              <a:rPr lang="en-GB" b="1" i="0" u="none" strike="noStrike" dirty="0">
                <a:effectLst/>
                <a:latin typeface="Alegreya Sans"/>
              </a:rPr>
              <a:t>Operation Encompass</a:t>
            </a:r>
            <a:r>
              <a:rPr lang="en-GB" b="0" i="0" dirty="0">
                <a:effectLst/>
                <a:latin typeface="Alegreya Sans"/>
              </a:rPr>
              <a:t> </a:t>
            </a:r>
            <a:r>
              <a:rPr lang="en-GB" b="0" i="0" dirty="0">
                <a:solidFill>
                  <a:srgbClr val="000000"/>
                </a:solidFill>
                <a:effectLst/>
                <a:latin typeface="Alegreya Sans"/>
              </a:rPr>
              <a:t>operates in all police forces across England. It helps police and schools work together to provide emotional and practical help to children (monitoring only). </a:t>
            </a:r>
          </a:p>
          <a:p>
            <a:pPr marL="0" indent="0">
              <a:buNone/>
            </a:pPr>
            <a:r>
              <a:rPr lang="en-GB" b="0" i="0" dirty="0">
                <a:solidFill>
                  <a:srgbClr val="000000"/>
                </a:solidFill>
                <a:effectLst/>
                <a:latin typeface="Alegreya Sans"/>
              </a:rPr>
              <a:t>The system ensures that when the police are called to an incident of domestic abuse, where there are children in the household who have experienced the domestic incident, the police will inform the key adult (usually the designated safeguarding lead (or a deputy)) in school before the child, or children arrive at school the following day.</a:t>
            </a:r>
          </a:p>
          <a:p>
            <a:pPr marL="0" indent="0">
              <a:buNone/>
            </a:pPr>
            <a:r>
              <a:rPr lang="en-GB" b="0" i="0" dirty="0">
                <a:solidFill>
                  <a:srgbClr val="000000"/>
                </a:solidFill>
                <a:effectLst/>
                <a:latin typeface="Alegreya Sans"/>
              </a:rPr>
              <a:t>This timely information sharing  enables appropriate support to be provided for that child so that all interactions, from when the child first arrives at the school gates, are of a positive nature. </a:t>
            </a:r>
          </a:p>
          <a:p>
            <a:pPr marL="0" indent="0">
              <a:buNone/>
            </a:pPr>
            <a:endParaRPr lang="en-GB" b="0" i="0" dirty="0">
              <a:solidFill>
                <a:srgbClr val="000000"/>
              </a:solidFill>
              <a:effectLst/>
              <a:latin typeface="Alegreya Sans"/>
            </a:endParaRPr>
          </a:p>
          <a:p>
            <a:pPr marL="0" indent="0">
              <a:buNone/>
            </a:pPr>
            <a:r>
              <a:rPr lang="en-GB" b="0" i="0" dirty="0">
                <a:solidFill>
                  <a:srgbClr val="000000"/>
                </a:solidFill>
                <a:effectLst/>
                <a:latin typeface="Alegreya Sans"/>
              </a:rPr>
              <a:t>DSL/DDSL may ask the member of staff on this day to monitor the child or offer pastoral support</a:t>
            </a:r>
            <a:r>
              <a:rPr lang="en-GB" dirty="0">
                <a:solidFill>
                  <a:srgbClr val="000000"/>
                </a:solidFill>
                <a:latin typeface="Alegreya Sans"/>
              </a:rPr>
              <a:t>. This time allows the child to express their emotions, feel safe and feel like someone cares. This makes child feel like they have a caring and safe place while things are unsettled at home. </a:t>
            </a:r>
          </a:p>
          <a:p>
            <a:pPr marL="0" indent="0">
              <a:buNone/>
            </a:pPr>
            <a:r>
              <a:rPr lang="en-GB" dirty="0">
                <a:solidFill>
                  <a:srgbClr val="000000"/>
                </a:solidFill>
                <a:latin typeface="Alegreya Sans"/>
              </a:rPr>
              <a:t/>
            </a:r>
            <a:br>
              <a:rPr lang="en-GB" dirty="0">
                <a:solidFill>
                  <a:srgbClr val="000000"/>
                </a:solidFill>
                <a:latin typeface="Alegreya Sans"/>
              </a:rPr>
            </a:br>
            <a:r>
              <a:rPr lang="en-GB" dirty="0">
                <a:solidFill>
                  <a:srgbClr val="000000"/>
                </a:solidFill>
                <a:latin typeface="Alegreya Sans"/>
              </a:rPr>
              <a:t>Please </a:t>
            </a:r>
            <a:r>
              <a:rPr lang="en-GB" b="0" i="0" dirty="0">
                <a:solidFill>
                  <a:srgbClr val="000000"/>
                </a:solidFill>
                <a:effectLst/>
                <a:latin typeface="Alegreya Sans"/>
              </a:rPr>
              <a:t>be aware the school are not aware of the full details and cannot provide further information. The information should not be discussed with the child and any concerns referred to the safeguarding team. </a:t>
            </a:r>
            <a:endParaRPr lang="en-GB" dirty="0"/>
          </a:p>
        </p:txBody>
      </p:sp>
    </p:spTree>
    <p:extLst>
      <p:ext uri="{BB962C8B-B14F-4D97-AF65-F5344CB8AC3E}">
        <p14:creationId xmlns:p14="http://schemas.microsoft.com/office/powerpoint/2010/main" val="36627931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F74EA-5AC7-5701-3C73-E686B9C9273A}"/>
              </a:ext>
            </a:extLst>
          </p:cNvPr>
          <p:cNvSpPr>
            <a:spLocks noGrp="1"/>
          </p:cNvSpPr>
          <p:nvPr>
            <p:ph type="title"/>
          </p:nvPr>
        </p:nvSpPr>
        <p:spPr/>
        <p:txBody>
          <a:bodyPr/>
          <a:lstStyle/>
          <a:p>
            <a:r>
              <a:rPr lang="en-GB" dirty="0"/>
              <a:t>Mental Health in Children</a:t>
            </a:r>
          </a:p>
        </p:txBody>
      </p:sp>
      <p:sp>
        <p:nvSpPr>
          <p:cNvPr id="3" name="Content Placeholder 2">
            <a:extLst>
              <a:ext uri="{FF2B5EF4-FFF2-40B4-BE49-F238E27FC236}">
                <a16:creationId xmlns:a16="http://schemas.microsoft.com/office/drawing/2014/main" id="{8264A74C-E033-36E6-C1CB-223CB781499D}"/>
              </a:ext>
            </a:extLst>
          </p:cNvPr>
          <p:cNvSpPr>
            <a:spLocks noGrp="1"/>
          </p:cNvSpPr>
          <p:nvPr>
            <p:ph sz="half" idx="1"/>
          </p:nvPr>
        </p:nvSpPr>
        <p:spPr>
          <a:xfrm>
            <a:off x="838199" y="1825625"/>
            <a:ext cx="10515600" cy="4351338"/>
          </a:xfrm>
        </p:spPr>
        <p:txBody>
          <a:bodyPr>
            <a:normAutofit fontScale="92500" lnSpcReduction="10000"/>
          </a:bodyPr>
          <a:lstStyle/>
          <a:p>
            <a:pPr marL="0" indent="0">
              <a:buNone/>
            </a:pPr>
            <a:r>
              <a:rPr lang="en-GB" dirty="0"/>
              <a:t>Where children have suffered abuse and neglect, or other potentially traumatic adverse childhood experiences, this can have a lasting impact throughout childhood, adolescence and into adulthood. It is key that staff are aware of how these children’s experiences, can impact on their mental health, behaviour, attendance and progress at school.</a:t>
            </a:r>
          </a:p>
          <a:p>
            <a:pPr marL="0" indent="0">
              <a:buNone/>
            </a:pPr>
            <a:endParaRPr lang="en-GB" dirty="0"/>
          </a:p>
          <a:p>
            <a:r>
              <a:rPr lang="en-GB" dirty="0"/>
              <a:t>create a whole school culture, including promoting positive mental health</a:t>
            </a:r>
          </a:p>
          <a:p>
            <a:r>
              <a:rPr lang="en-GB" dirty="0"/>
              <a:t>understanding the link between mental health and behaviour</a:t>
            </a:r>
          </a:p>
          <a:p>
            <a:r>
              <a:rPr lang="en-GB" dirty="0"/>
              <a:t>how to identify children with possible mental health problems</a:t>
            </a:r>
          </a:p>
          <a:p>
            <a:r>
              <a:rPr lang="en-GB" dirty="0"/>
              <a:t>where and how to put in place support, including working with external agencies where required</a:t>
            </a:r>
          </a:p>
        </p:txBody>
      </p:sp>
    </p:spTree>
    <p:extLst>
      <p:ext uri="{BB962C8B-B14F-4D97-AF65-F5344CB8AC3E}">
        <p14:creationId xmlns:p14="http://schemas.microsoft.com/office/powerpoint/2010/main" val="24128732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6CDE2-D37C-86F9-3C71-24E48C15AD3F}"/>
              </a:ext>
            </a:extLst>
          </p:cNvPr>
          <p:cNvSpPr>
            <a:spLocks noGrp="1"/>
          </p:cNvSpPr>
          <p:nvPr>
            <p:ph type="title"/>
          </p:nvPr>
        </p:nvSpPr>
        <p:spPr/>
        <p:txBody>
          <a:bodyPr/>
          <a:lstStyle/>
          <a:p>
            <a:r>
              <a:rPr lang="en-GB" dirty="0"/>
              <a:t>Online Safety   </a:t>
            </a:r>
          </a:p>
        </p:txBody>
      </p:sp>
      <p:sp>
        <p:nvSpPr>
          <p:cNvPr id="3" name="Content Placeholder 2">
            <a:extLst>
              <a:ext uri="{FF2B5EF4-FFF2-40B4-BE49-F238E27FC236}">
                <a16:creationId xmlns:a16="http://schemas.microsoft.com/office/drawing/2014/main" id="{D20DCD6B-97B5-3638-8D0C-00372B0967C9}"/>
              </a:ext>
            </a:extLst>
          </p:cNvPr>
          <p:cNvSpPr>
            <a:spLocks noGrp="1"/>
          </p:cNvSpPr>
          <p:nvPr>
            <p:ph sz="half" idx="1"/>
          </p:nvPr>
        </p:nvSpPr>
        <p:spPr>
          <a:xfrm>
            <a:off x="838199" y="1825625"/>
            <a:ext cx="10655595" cy="4351338"/>
          </a:xfrm>
        </p:spPr>
        <p:txBody>
          <a:bodyPr>
            <a:normAutofit fontScale="77500" lnSpcReduction="20000"/>
          </a:bodyPr>
          <a:lstStyle/>
          <a:p>
            <a:pPr marL="0" indent="0">
              <a:buNone/>
            </a:pPr>
            <a:r>
              <a:rPr lang="en-GB" dirty="0"/>
              <a:t>Safeguarding children from potentially harmful and inappropriate online material. This is categorised into four areas of risk (KCSiE 2024): </a:t>
            </a:r>
          </a:p>
          <a:p>
            <a:pPr marL="0" indent="0">
              <a:buNone/>
            </a:pPr>
            <a:r>
              <a:rPr lang="en-GB" b="1" dirty="0"/>
              <a:t>Content: </a:t>
            </a:r>
            <a:r>
              <a:rPr lang="en-GB" dirty="0"/>
              <a:t>being exposed to illegal, inappropriate or harmful content. For example pornography, fake news, racism, misogyny, self-harm, suicide, anti-Semitism, radicalisation and extremism. </a:t>
            </a:r>
          </a:p>
          <a:p>
            <a:pPr marL="0" indent="0">
              <a:buNone/>
            </a:pPr>
            <a:r>
              <a:rPr lang="en-GB" b="1" dirty="0"/>
              <a:t>Contact: </a:t>
            </a:r>
            <a:r>
              <a:rPr lang="en-GB" dirty="0"/>
              <a:t>being subjected to harmful online interaction with other users. For example peer to peer pressure, commercial advertising and adults posing as children or young adults with the intention to groom or exploit them for sexual, criminal, financial or other purposes. </a:t>
            </a:r>
          </a:p>
          <a:p>
            <a:pPr marL="0" indent="0">
              <a:buNone/>
            </a:pPr>
            <a:r>
              <a:rPr lang="en-GB" b="1" dirty="0"/>
              <a:t>Conduct:</a:t>
            </a:r>
            <a:r>
              <a:rPr lang="en-GB" dirty="0"/>
              <a:t> personal online behaviour that increases the likelihood of, or causes, harm. For example, making, sending and receiving explicit images (including consensual and non-consensual sharing of nudes and semi-nudes and/or pornography), sharing other explicit images and online bullying.</a:t>
            </a:r>
          </a:p>
          <a:p>
            <a:pPr marL="0" indent="0">
              <a:buNone/>
            </a:pPr>
            <a:r>
              <a:rPr lang="en-GB" b="1" dirty="0"/>
              <a:t>Commerce:</a:t>
            </a:r>
            <a:r>
              <a:rPr lang="en-GB" dirty="0"/>
              <a:t> risks such as online gambling, inappropriate advertising, phishing and or financial scams</a:t>
            </a:r>
            <a:r>
              <a:rPr lang="en-GB" dirty="0" smtClean="0"/>
              <a:t>.</a:t>
            </a:r>
            <a:endParaRPr lang="en-GB" dirty="0"/>
          </a:p>
        </p:txBody>
      </p:sp>
    </p:spTree>
    <p:extLst>
      <p:ext uri="{BB962C8B-B14F-4D97-AF65-F5344CB8AC3E}">
        <p14:creationId xmlns:p14="http://schemas.microsoft.com/office/powerpoint/2010/main" val="17659397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F84C8-6260-1892-BF76-6EBFF01114D6}"/>
              </a:ext>
            </a:extLst>
          </p:cNvPr>
          <p:cNvSpPr>
            <a:spLocks noGrp="1"/>
          </p:cNvSpPr>
          <p:nvPr>
            <p:ph type="title"/>
          </p:nvPr>
        </p:nvSpPr>
        <p:spPr/>
        <p:txBody>
          <a:bodyPr/>
          <a:lstStyle/>
          <a:p>
            <a:r>
              <a:rPr lang="en-GB" dirty="0"/>
              <a:t>Filtering and Monitoring </a:t>
            </a:r>
          </a:p>
        </p:txBody>
      </p:sp>
      <p:sp>
        <p:nvSpPr>
          <p:cNvPr id="3" name="Content Placeholder 2">
            <a:extLst>
              <a:ext uri="{FF2B5EF4-FFF2-40B4-BE49-F238E27FC236}">
                <a16:creationId xmlns:a16="http://schemas.microsoft.com/office/drawing/2014/main" id="{03ED6259-D8EA-FF8F-72EF-5FC9AAE8CAA3}"/>
              </a:ext>
            </a:extLst>
          </p:cNvPr>
          <p:cNvSpPr>
            <a:spLocks noGrp="1"/>
          </p:cNvSpPr>
          <p:nvPr>
            <p:ph idx="1"/>
          </p:nvPr>
        </p:nvSpPr>
        <p:spPr/>
        <p:txBody>
          <a:bodyPr>
            <a:normAutofit fontScale="92500" lnSpcReduction="10000"/>
          </a:bodyPr>
          <a:lstStyle/>
          <a:p>
            <a:pPr marL="0" indent="0">
              <a:buNone/>
            </a:pPr>
            <a:r>
              <a:rPr lang="en-GB" dirty="0"/>
              <a:t>Part of your role is to monitor what is on pupils’ screens and understand how to report safeguarding and technical concerns, such as, if:  </a:t>
            </a:r>
          </a:p>
          <a:p>
            <a:r>
              <a:rPr lang="en-GB" dirty="0"/>
              <a:t>You witness or suspect unsuitable material has been accessed </a:t>
            </a:r>
          </a:p>
          <a:p>
            <a:r>
              <a:rPr lang="en-GB" dirty="0"/>
              <a:t>You are able to access unsuitable material  </a:t>
            </a:r>
          </a:p>
          <a:p>
            <a:r>
              <a:rPr lang="en-GB" dirty="0"/>
              <a:t>You are teaching topics that could create unusual activity on  filtering logs </a:t>
            </a:r>
          </a:p>
          <a:p>
            <a:r>
              <a:rPr lang="en-GB" dirty="0"/>
              <a:t>There is failure in the software or abuse of the system </a:t>
            </a:r>
          </a:p>
          <a:p>
            <a:r>
              <a:rPr lang="en-GB" dirty="0"/>
              <a:t>There are perceived unreasonable restrictions that affect teaching and learning, curriculum implementation or administrative tasks </a:t>
            </a:r>
          </a:p>
          <a:p>
            <a:r>
              <a:rPr lang="en-GB" dirty="0"/>
              <a:t>You notice abbreviations or misspellings that allow access to restricted material</a:t>
            </a:r>
          </a:p>
          <a:p>
            <a:endParaRPr lang="en-GB" dirty="0"/>
          </a:p>
        </p:txBody>
      </p:sp>
    </p:spTree>
    <p:extLst>
      <p:ext uri="{BB962C8B-B14F-4D97-AF65-F5344CB8AC3E}">
        <p14:creationId xmlns:p14="http://schemas.microsoft.com/office/powerpoint/2010/main" val="40259046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09E5C-D0EE-2C64-6342-AD920C768282}"/>
              </a:ext>
            </a:extLst>
          </p:cNvPr>
          <p:cNvSpPr>
            <a:spLocks noGrp="1"/>
          </p:cNvSpPr>
          <p:nvPr>
            <p:ph type="title"/>
          </p:nvPr>
        </p:nvSpPr>
        <p:spPr/>
        <p:txBody>
          <a:bodyPr>
            <a:normAutofit/>
          </a:bodyPr>
          <a:lstStyle/>
          <a:p>
            <a:r>
              <a:rPr lang="en-GB" dirty="0">
                <a:latin typeface="+mn-lt"/>
              </a:rPr>
              <a:t>Act on attendance before children become missing from education</a:t>
            </a:r>
          </a:p>
        </p:txBody>
      </p:sp>
      <p:sp>
        <p:nvSpPr>
          <p:cNvPr id="3" name="Content Placeholder 2">
            <a:extLst>
              <a:ext uri="{FF2B5EF4-FFF2-40B4-BE49-F238E27FC236}">
                <a16:creationId xmlns:a16="http://schemas.microsoft.com/office/drawing/2014/main" id="{0DD67624-A4E2-5BC9-B35B-4C157155A00C}"/>
              </a:ext>
            </a:extLst>
          </p:cNvPr>
          <p:cNvSpPr>
            <a:spLocks noGrp="1"/>
          </p:cNvSpPr>
          <p:nvPr>
            <p:ph idx="1"/>
          </p:nvPr>
        </p:nvSpPr>
        <p:spPr/>
        <p:txBody>
          <a:bodyPr>
            <a:normAutofit fontScale="70000" lnSpcReduction="20000"/>
          </a:bodyPr>
          <a:lstStyle/>
          <a:p>
            <a:pPr marL="0" indent="0">
              <a:buNone/>
            </a:pPr>
            <a:endParaRPr lang="en-GB" dirty="0">
              <a:solidFill>
                <a:srgbClr val="FF0000"/>
              </a:solidFill>
              <a:latin typeface="Rubik"/>
            </a:endParaRPr>
          </a:p>
          <a:p>
            <a:pPr marL="0" indent="0">
              <a:buNone/>
            </a:pPr>
            <a:r>
              <a:rPr lang="en-GB" b="0" i="0" dirty="0">
                <a:effectLst/>
                <a:latin typeface="Rubik"/>
              </a:rPr>
              <a:t>KCSiE 2024 Paragraph 29:In line with the more safeguarding-oriented DfE guidance ‘Working Together to improve school attendance (May 2022)’ ,‘deliberately missing education’ is now more appropriately framed as: </a:t>
            </a:r>
            <a:r>
              <a:rPr lang="en-GB" b="0" i="0" dirty="0">
                <a:solidFill>
                  <a:srgbClr val="FF0000"/>
                </a:solidFill>
                <a:effectLst/>
                <a:latin typeface="Rubik"/>
              </a:rPr>
              <a:t>“unexplainable and/or persistent absences from education”</a:t>
            </a:r>
          </a:p>
          <a:p>
            <a:pPr marL="0" indent="0">
              <a:buNone/>
            </a:pPr>
            <a:endParaRPr lang="en-GB" dirty="0"/>
          </a:p>
          <a:p>
            <a:pPr marL="0" indent="0">
              <a:buNone/>
            </a:pPr>
            <a:r>
              <a:rPr lang="en-GB" dirty="0"/>
              <a:t>Our unauthorised absence procedures are:</a:t>
            </a:r>
          </a:p>
          <a:p>
            <a:pPr marL="0" indent="0">
              <a:buNone/>
            </a:pPr>
            <a:r>
              <a:rPr lang="en-GB" dirty="0" smtClean="0"/>
              <a:t>Upon day 1 of absence, the office staff will contact home to ascertain a reason for absence and, if not successful, will continue to attempt to do so daily until CME procedures come into play.</a:t>
            </a:r>
            <a:r>
              <a:rPr lang="en-GB" i="1" dirty="0" smtClean="0"/>
              <a:t> An exception to this may be a pupil for whom we have child protection concerns, in which case a member of school staff may attempt to visit the pupil home property/ contact safeguarding hub/ police more rapidly.</a:t>
            </a:r>
            <a:endParaRPr lang="en-GB" dirty="0" smtClean="0"/>
          </a:p>
          <a:p>
            <a:pPr marL="0" indent="0">
              <a:buNone/>
            </a:pPr>
            <a:r>
              <a:rPr lang="en-GB" dirty="0" smtClean="0"/>
              <a:t>Our </a:t>
            </a:r>
            <a:r>
              <a:rPr lang="en-GB" dirty="0"/>
              <a:t>children missing education procedures are:</a:t>
            </a:r>
          </a:p>
          <a:p>
            <a:pPr marL="0" indent="0">
              <a:buNone/>
            </a:pPr>
            <a:r>
              <a:rPr lang="en-US" i="1" dirty="0" smtClean="0">
                <a:solidFill>
                  <a:srgbClr val="7030A0"/>
                </a:solidFill>
              </a:rPr>
              <a:t>After a period of 10 sessions, to follow the procedures to refer a child as Missing in Education to the Education Welfare team at the LA who would then commence their duties to ascertain the whereabouts of the child</a:t>
            </a:r>
            <a:endParaRPr lang="en-GB" i="1" dirty="0">
              <a:solidFill>
                <a:srgbClr val="7030A0"/>
              </a:solidFill>
            </a:endParaRPr>
          </a:p>
          <a:p>
            <a:endParaRPr lang="en-GB" dirty="0"/>
          </a:p>
        </p:txBody>
      </p:sp>
    </p:spTree>
    <p:extLst>
      <p:ext uri="{BB962C8B-B14F-4D97-AF65-F5344CB8AC3E}">
        <p14:creationId xmlns:p14="http://schemas.microsoft.com/office/powerpoint/2010/main" val="31621446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741E-A9FD-4554-B5FC-A9BF7777BCB4}"/>
              </a:ext>
            </a:extLst>
          </p:cNvPr>
          <p:cNvSpPr>
            <a:spLocks noGrp="1"/>
          </p:cNvSpPr>
          <p:nvPr>
            <p:ph type="title"/>
          </p:nvPr>
        </p:nvSpPr>
        <p:spPr/>
        <p:txBody>
          <a:bodyPr>
            <a:normAutofit/>
          </a:bodyPr>
          <a:lstStyle/>
          <a:p>
            <a:r>
              <a:rPr lang="en-GB" sz="3200" dirty="0">
                <a:latin typeface="+mn-lt"/>
              </a:rPr>
              <a:t>Safeguarding Children with SEND</a:t>
            </a:r>
          </a:p>
        </p:txBody>
      </p:sp>
      <p:sp>
        <p:nvSpPr>
          <p:cNvPr id="3" name="Content Placeholder 2">
            <a:extLst>
              <a:ext uri="{FF2B5EF4-FFF2-40B4-BE49-F238E27FC236}">
                <a16:creationId xmlns:a16="http://schemas.microsoft.com/office/drawing/2014/main" id="{8004BEF0-8112-4898-8037-972F81A1BF98}"/>
              </a:ext>
            </a:extLst>
          </p:cNvPr>
          <p:cNvSpPr>
            <a:spLocks noGrp="1"/>
          </p:cNvSpPr>
          <p:nvPr>
            <p:ph idx="1"/>
          </p:nvPr>
        </p:nvSpPr>
        <p:spPr/>
        <p:txBody>
          <a:bodyPr>
            <a:normAutofit/>
          </a:bodyPr>
          <a:lstStyle/>
          <a:p>
            <a:pPr marL="0" indent="0">
              <a:buNone/>
            </a:pPr>
            <a:r>
              <a:rPr lang="en-GB" dirty="0"/>
              <a:t>Children with SEND:</a:t>
            </a:r>
          </a:p>
          <a:p>
            <a:endParaRPr lang="en-GB" dirty="0"/>
          </a:p>
          <a:p>
            <a:r>
              <a:rPr lang="en-GB" dirty="0"/>
              <a:t>are more likely to be drawn into harmful situations</a:t>
            </a:r>
          </a:p>
          <a:p>
            <a:r>
              <a:rPr lang="en-GB" dirty="0"/>
              <a:t>face a heightened risk of abuse from other pupils or adults, particularly sexual violence and harassment</a:t>
            </a:r>
          </a:p>
          <a:p>
            <a:r>
              <a:rPr lang="en-GB" dirty="0"/>
              <a:t>may experience additional barriers in recognised abuse, reporting abuse and having abuse recognised by professionals</a:t>
            </a:r>
          </a:p>
          <a:p>
            <a:endParaRPr lang="en-GB" dirty="0"/>
          </a:p>
        </p:txBody>
      </p:sp>
      <p:sp>
        <p:nvSpPr>
          <p:cNvPr id="4" name="Slide Number Placeholder 3">
            <a:extLst>
              <a:ext uri="{FF2B5EF4-FFF2-40B4-BE49-F238E27FC236}">
                <a16:creationId xmlns:a16="http://schemas.microsoft.com/office/drawing/2014/main" id="{89506DDF-85EF-433F-8070-852667D1187A}"/>
              </a:ext>
            </a:extLst>
          </p:cNvPr>
          <p:cNvSpPr>
            <a:spLocks noGrp="1"/>
          </p:cNvSpPr>
          <p:nvPr>
            <p:ph type="sldNum" sz="quarter" idx="12"/>
          </p:nvPr>
        </p:nvSpPr>
        <p:spPr>
          <a:xfrm>
            <a:off x="6367463" y="5624514"/>
            <a:ext cx="1543050" cy="273844"/>
          </a:xfrm>
          <a:prstGeom prst="rect">
            <a:avLst/>
          </a:prstGeom>
        </p:spPr>
        <p:txBody>
          <a:bodyPr vert="horz" lIns="68580" tIns="34290" rIns="68580" bIns="34290" rtlCol="0" anchor="ctr"/>
          <a:lstStyle>
            <a:defPPr>
              <a:defRPr lang="en-US"/>
            </a:defPPr>
            <a:lvl1pPr marL="0" algn="r" defTabSz="342900" rtl="0" eaLnBrk="1" latinLnBrk="0" hangingPunct="1">
              <a:defRPr sz="900" kern="1200">
                <a:solidFill>
                  <a:schemeClr val="tx1">
                    <a:tint val="75000"/>
                  </a:schemeClr>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fld id="{E0ADC035-5DEE-4508-A650-86A1F5113585}" type="slidenum">
              <a:rPr lang="en-GB" smtClean="0"/>
              <a:pPr/>
              <a:t>29</a:t>
            </a:fld>
            <a:endParaRPr lang="en-GB" dirty="0"/>
          </a:p>
        </p:txBody>
      </p:sp>
    </p:spTree>
    <p:extLst>
      <p:ext uri="{BB962C8B-B14F-4D97-AF65-F5344CB8AC3E}">
        <p14:creationId xmlns:p14="http://schemas.microsoft.com/office/powerpoint/2010/main" val="35332840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solidFill>
                  <a:srgbClr val="002060"/>
                </a:solidFill>
              </a:rPr>
              <a:t>Designated Safeguarding Leads</a:t>
            </a:r>
          </a:p>
        </p:txBody>
      </p:sp>
      <p:sp>
        <p:nvSpPr>
          <p:cNvPr id="3" name="Content Placeholder 2"/>
          <p:cNvSpPr>
            <a:spLocks noGrp="1"/>
          </p:cNvSpPr>
          <p:nvPr>
            <p:ph idx="1"/>
          </p:nvPr>
        </p:nvSpPr>
        <p:spPr>
          <a:xfrm>
            <a:off x="838201" y="1956391"/>
            <a:ext cx="10515600" cy="4064370"/>
          </a:xfrm>
        </p:spPr>
        <p:txBody>
          <a:bodyPr/>
          <a:lstStyle/>
          <a:p>
            <a:r>
              <a:rPr lang="en-GB" dirty="0">
                <a:solidFill>
                  <a:srgbClr val="C52BC9"/>
                </a:solidFill>
              </a:rPr>
              <a:t>The DSL is Amy </a:t>
            </a:r>
            <a:r>
              <a:rPr lang="en-GB" dirty="0" smtClean="0">
                <a:solidFill>
                  <a:srgbClr val="C52BC9"/>
                </a:solidFill>
              </a:rPr>
              <a:t>Bailiss - </a:t>
            </a:r>
            <a:r>
              <a:rPr lang="en-GB" dirty="0" err="1" smtClean="0">
                <a:solidFill>
                  <a:srgbClr val="C52BC9"/>
                </a:solidFill>
              </a:rPr>
              <a:t>Headteacher</a:t>
            </a:r>
            <a:endParaRPr lang="en-GB" dirty="0">
              <a:solidFill>
                <a:srgbClr val="C52BC9"/>
              </a:solidFill>
            </a:endParaRPr>
          </a:p>
          <a:p>
            <a:pPr marL="0" indent="0">
              <a:buNone/>
            </a:pPr>
            <a:r>
              <a:rPr lang="en-GB" dirty="0">
                <a:solidFill>
                  <a:srgbClr val="C52BC9"/>
                </a:solidFill>
              </a:rPr>
              <a:t>Who has the overall strategic responsibility for the operation of safeguarding &amp; child protection arrangements.</a:t>
            </a:r>
          </a:p>
          <a:p>
            <a:endParaRPr lang="en-GB" dirty="0">
              <a:solidFill>
                <a:srgbClr val="C52BC9"/>
              </a:solidFill>
            </a:endParaRPr>
          </a:p>
          <a:p>
            <a:r>
              <a:rPr lang="en-GB" dirty="0">
                <a:solidFill>
                  <a:srgbClr val="C52BC9"/>
                </a:solidFill>
              </a:rPr>
              <a:t>The Deputy DSL(s) is </a:t>
            </a:r>
            <a:r>
              <a:rPr lang="en-GB" dirty="0" smtClean="0">
                <a:solidFill>
                  <a:srgbClr val="C52BC9"/>
                </a:solidFill>
              </a:rPr>
              <a:t>Helen Littlefield - Willow Class Teacher </a:t>
            </a:r>
            <a:endParaRPr lang="en-GB" dirty="0">
              <a:solidFill>
                <a:srgbClr val="C52BC9"/>
              </a:solidFill>
            </a:endParaRPr>
          </a:p>
          <a:p>
            <a:endParaRPr lang="en-GB" dirty="0">
              <a:solidFill>
                <a:srgbClr val="C52BC9"/>
              </a:solidFill>
            </a:endParaRPr>
          </a:p>
          <a:p>
            <a:r>
              <a:rPr lang="en-GB" dirty="0">
                <a:solidFill>
                  <a:srgbClr val="C52BC9"/>
                </a:solidFill>
              </a:rPr>
              <a:t>The Designated Safeguarding Governor is Fran Ward</a:t>
            </a:r>
            <a:endParaRPr lang="en-GB" dirty="0">
              <a:solidFill>
                <a:srgbClr val="C52BC9"/>
              </a:solidFill>
            </a:endParaRPr>
          </a:p>
        </p:txBody>
      </p:sp>
    </p:spTree>
    <p:extLst>
      <p:ext uri="{BB962C8B-B14F-4D97-AF65-F5344CB8AC3E}">
        <p14:creationId xmlns:p14="http://schemas.microsoft.com/office/powerpoint/2010/main" val="2876522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9058" y="63202"/>
            <a:ext cx="8170293" cy="1325563"/>
          </a:xfrm>
        </p:spPr>
        <p:txBody>
          <a:bodyPr>
            <a:normAutofit/>
          </a:bodyPr>
          <a:lstStyle/>
          <a:p>
            <a:pPr algn="ctr"/>
            <a:r>
              <a:rPr lang="en-GB" sz="3600" b="1" dirty="0">
                <a:latin typeface="+mn-lt"/>
              </a:rPr>
              <a:t>What to do if you have a concern about a child</a:t>
            </a:r>
          </a:p>
        </p:txBody>
      </p:sp>
      <p:sp>
        <p:nvSpPr>
          <p:cNvPr id="3" name="Content Placeholder 2"/>
          <p:cNvSpPr>
            <a:spLocks noGrp="1"/>
          </p:cNvSpPr>
          <p:nvPr>
            <p:ph idx="1"/>
          </p:nvPr>
        </p:nvSpPr>
        <p:spPr>
          <a:xfrm>
            <a:off x="786809" y="1311127"/>
            <a:ext cx="10132828" cy="4788199"/>
          </a:xfrm>
        </p:spPr>
        <p:txBody>
          <a:bodyPr>
            <a:normAutofit fontScale="92500" lnSpcReduction="10000"/>
          </a:bodyPr>
          <a:lstStyle/>
          <a:p>
            <a:r>
              <a:rPr lang="en-GB" dirty="0"/>
              <a:t>Share your concerns with the DSL/DDSL without delay – it is important to do this verbally if it an urgent concern</a:t>
            </a:r>
          </a:p>
          <a:p>
            <a:endParaRPr lang="en-GB" dirty="0"/>
          </a:p>
          <a:p>
            <a:r>
              <a:rPr lang="en-GB" dirty="0"/>
              <a:t>Make a written record </a:t>
            </a:r>
            <a:r>
              <a:rPr lang="en-GB" dirty="0" smtClean="0"/>
              <a:t>(Note recorder/ concerns form) </a:t>
            </a:r>
            <a:r>
              <a:rPr lang="en-GB" dirty="0"/>
              <a:t>as soon as possible</a:t>
            </a:r>
          </a:p>
          <a:p>
            <a:endParaRPr lang="en-GB" dirty="0"/>
          </a:p>
          <a:p>
            <a:r>
              <a:rPr lang="en-GB" dirty="0"/>
              <a:t>Complete any body maps if appropriate </a:t>
            </a:r>
          </a:p>
          <a:p>
            <a:endParaRPr lang="en-GB" dirty="0"/>
          </a:p>
          <a:p>
            <a:r>
              <a:rPr lang="en-GB" dirty="0"/>
              <a:t>Take responsibility to follow up actions and record outcomes</a:t>
            </a:r>
          </a:p>
          <a:p>
            <a:endParaRPr lang="en-GB" dirty="0"/>
          </a:p>
          <a:p>
            <a:r>
              <a:rPr lang="en-GB" dirty="0"/>
              <a:t>If you are still worried, please contact the DSL to discuss further</a:t>
            </a:r>
          </a:p>
        </p:txBody>
      </p:sp>
    </p:spTree>
    <p:extLst>
      <p:ext uri="{BB962C8B-B14F-4D97-AF65-F5344CB8AC3E}">
        <p14:creationId xmlns:p14="http://schemas.microsoft.com/office/powerpoint/2010/main" val="4504287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a:latin typeface="+mn-lt"/>
              </a:rPr>
              <a:t>Responding to Child concern or worry</a:t>
            </a:r>
            <a:endParaRPr lang="en-GB" sz="3600" dirty="0">
              <a:solidFill>
                <a:srgbClr val="002060"/>
              </a:solidFill>
            </a:endParaRPr>
          </a:p>
        </p:txBody>
      </p:sp>
      <p:sp>
        <p:nvSpPr>
          <p:cNvPr id="3" name="Content Placeholder 2"/>
          <p:cNvSpPr>
            <a:spLocks noGrp="1"/>
          </p:cNvSpPr>
          <p:nvPr>
            <p:ph idx="1"/>
          </p:nvPr>
        </p:nvSpPr>
        <p:spPr>
          <a:xfrm>
            <a:off x="574158" y="1593072"/>
            <a:ext cx="10292316" cy="4899803"/>
          </a:xfrm>
        </p:spPr>
        <p:txBody>
          <a:bodyPr>
            <a:normAutofit fontScale="92500" lnSpcReduction="10000"/>
          </a:bodyPr>
          <a:lstStyle/>
          <a:p>
            <a:pPr>
              <a:lnSpc>
                <a:spcPct val="120000"/>
              </a:lnSpc>
              <a:spcBef>
                <a:spcPts val="0"/>
              </a:spcBef>
            </a:pPr>
            <a:r>
              <a:rPr lang="en-GB" dirty="0"/>
              <a:t>React calmly,  promise CONFIDENTIALITY </a:t>
            </a:r>
            <a:r>
              <a:rPr lang="en-GB" b="1" dirty="0"/>
              <a:t>not</a:t>
            </a:r>
            <a:r>
              <a:rPr lang="en-GB" dirty="0"/>
              <a:t> SECRECY</a:t>
            </a:r>
          </a:p>
          <a:p>
            <a:pPr>
              <a:lnSpc>
                <a:spcPct val="120000"/>
              </a:lnSpc>
              <a:spcBef>
                <a:spcPts val="0"/>
              </a:spcBef>
            </a:pPr>
            <a:r>
              <a:rPr lang="en-GB" dirty="0"/>
              <a:t>Tell the child that they have done the right thing by telling you</a:t>
            </a:r>
          </a:p>
          <a:p>
            <a:pPr>
              <a:lnSpc>
                <a:spcPct val="120000"/>
              </a:lnSpc>
              <a:spcBef>
                <a:spcPts val="0"/>
              </a:spcBef>
            </a:pPr>
            <a:r>
              <a:rPr lang="en-GB" dirty="0"/>
              <a:t>Avoid making comments or judgements about what is shared</a:t>
            </a:r>
          </a:p>
          <a:p>
            <a:pPr>
              <a:lnSpc>
                <a:spcPct val="120000"/>
              </a:lnSpc>
              <a:spcBef>
                <a:spcPts val="0"/>
              </a:spcBef>
            </a:pPr>
            <a:r>
              <a:rPr lang="en-GB" dirty="0"/>
              <a:t>Keep responses short, simple, slow and gentle</a:t>
            </a:r>
          </a:p>
          <a:p>
            <a:pPr>
              <a:lnSpc>
                <a:spcPct val="120000"/>
              </a:lnSpc>
              <a:spcBef>
                <a:spcPts val="0"/>
              </a:spcBef>
            </a:pPr>
            <a:r>
              <a:rPr lang="en-GB" dirty="0"/>
              <a:t>Do not stop a child who is talking freely about what has happened </a:t>
            </a:r>
          </a:p>
          <a:p>
            <a:pPr>
              <a:lnSpc>
                <a:spcPct val="120000"/>
              </a:lnSpc>
              <a:spcBef>
                <a:spcPts val="0"/>
              </a:spcBef>
            </a:pPr>
            <a:r>
              <a:rPr lang="en-GB" dirty="0"/>
              <a:t>Observe and listen but only ask open ended </a:t>
            </a:r>
            <a:r>
              <a:rPr lang="en-GB" b="1" dirty="0">
                <a:solidFill>
                  <a:srgbClr val="002060"/>
                </a:solidFill>
              </a:rPr>
              <a:t>TED</a:t>
            </a:r>
            <a:r>
              <a:rPr lang="en-GB" dirty="0"/>
              <a:t> type questions if you need to clarify but this may be better left to the DSL or others</a:t>
            </a:r>
          </a:p>
          <a:p>
            <a:pPr marL="685800" lvl="2" indent="0">
              <a:buNone/>
            </a:pPr>
            <a:r>
              <a:rPr lang="en-GB" sz="2800" b="1" dirty="0">
                <a:solidFill>
                  <a:srgbClr val="002060"/>
                </a:solidFill>
              </a:rPr>
              <a:t>T</a:t>
            </a:r>
            <a:r>
              <a:rPr lang="en-GB" sz="2800" b="1" dirty="0"/>
              <a:t>ELL</a:t>
            </a:r>
            <a:r>
              <a:rPr lang="en-GB" sz="2800" dirty="0"/>
              <a:t> me what happened</a:t>
            </a:r>
          </a:p>
          <a:p>
            <a:pPr marL="685800" lvl="2" indent="0">
              <a:buNone/>
            </a:pPr>
            <a:r>
              <a:rPr lang="en-GB" sz="2800" b="1" dirty="0">
                <a:solidFill>
                  <a:srgbClr val="002060"/>
                </a:solidFill>
              </a:rPr>
              <a:t>E</a:t>
            </a:r>
            <a:r>
              <a:rPr lang="en-GB" sz="2800" b="1" dirty="0"/>
              <a:t>XPLAIN</a:t>
            </a:r>
            <a:r>
              <a:rPr lang="en-GB" sz="2800" dirty="0"/>
              <a:t> what you mean</a:t>
            </a:r>
          </a:p>
          <a:p>
            <a:pPr marL="685800" lvl="2" indent="0">
              <a:buNone/>
            </a:pPr>
            <a:r>
              <a:rPr lang="en-GB" sz="2800" b="1" dirty="0">
                <a:solidFill>
                  <a:srgbClr val="002060"/>
                </a:solidFill>
              </a:rPr>
              <a:t>D</a:t>
            </a:r>
            <a:r>
              <a:rPr lang="en-GB" sz="2800" b="1" dirty="0"/>
              <a:t>ESCRIBE</a:t>
            </a:r>
            <a:r>
              <a:rPr lang="en-GB" sz="2800" dirty="0"/>
              <a:t> how it made you feel</a:t>
            </a:r>
          </a:p>
          <a:p>
            <a:pPr lvl="0"/>
            <a:r>
              <a:rPr lang="en-GB" dirty="0"/>
              <a:t>Tell the child what will happen next</a:t>
            </a:r>
          </a:p>
          <a:p>
            <a:endParaRPr lang="en-GB" dirty="0"/>
          </a:p>
          <a:p>
            <a:endParaRPr lang="en-GB" dirty="0"/>
          </a:p>
        </p:txBody>
      </p:sp>
    </p:spTree>
    <p:extLst>
      <p:ext uri="{BB962C8B-B14F-4D97-AF65-F5344CB8AC3E}">
        <p14:creationId xmlns:p14="http://schemas.microsoft.com/office/powerpoint/2010/main" val="13509061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7EE42-25BB-9AA7-0C17-86327B9B9E6D}"/>
              </a:ext>
            </a:extLst>
          </p:cNvPr>
          <p:cNvSpPr>
            <a:spLocks noGrp="1"/>
          </p:cNvSpPr>
          <p:nvPr>
            <p:ph type="title"/>
          </p:nvPr>
        </p:nvSpPr>
        <p:spPr/>
        <p:txBody>
          <a:bodyPr/>
          <a:lstStyle/>
          <a:p>
            <a:r>
              <a:rPr lang="en-GB" dirty="0"/>
              <a:t>Record keeping </a:t>
            </a:r>
          </a:p>
        </p:txBody>
      </p:sp>
      <p:sp>
        <p:nvSpPr>
          <p:cNvPr id="3" name="Content Placeholder 2">
            <a:extLst>
              <a:ext uri="{FF2B5EF4-FFF2-40B4-BE49-F238E27FC236}">
                <a16:creationId xmlns:a16="http://schemas.microsoft.com/office/drawing/2014/main" id="{8B8DA2F9-7EA5-A26A-C576-8F35F4235CD2}"/>
              </a:ext>
            </a:extLst>
          </p:cNvPr>
          <p:cNvSpPr>
            <a:spLocks noGrp="1"/>
          </p:cNvSpPr>
          <p:nvPr>
            <p:ph idx="1"/>
          </p:nvPr>
        </p:nvSpPr>
        <p:spPr/>
        <p:txBody>
          <a:bodyPr/>
          <a:lstStyle/>
          <a:p>
            <a:pPr marL="0" indent="0">
              <a:buNone/>
            </a:pPr>
            <a:r>
              <a:rPr lang="en-GB" dirty="0"/>
              <a:t>Records should include: </a:t>
            </a:r>
          </a:p>
          <a:p>
            <a:r>
              <a:rPr lang="en-GB" dirty="0"/>
              <a:t>A clear and comprehensive summary of the concern</a:t>
            </a:r>
            <a:br>
              <a:rPr lang="en-GB" dirty="0"/>
            </a:br>
            <a:r>
              <a:rPr lang="en-GB" dirty="0"/>
              <a:t> </a:t>
            </a:r>
          </a:p>
          <a:p>
            <a:r>
              <a:rPr lang="en-GB" dirty="0"/>
              <a:t>Details of how the concern was followed up and resolved</a:t>
            </a:r>
            <a:br>
              <a:rPr lang="en-GB" dirty="0"/>
            </a:br>
            <a:endParaRPr lang="en-GB" dirty="0"/>
          </a:p>
          <a:p>
            <a:r>
              <a:rPr lang="en-GB" dirty="0"/>
              <a:t>A note of any action taken, decisions reached and the outcome</a:t>
            </a:r>
          </a:p>
          <a:p>
            <a:endParaRPr lang="en-GB" dirty="0"/>
          </a:p>
        </p:txBody>
      </p:sp>
    </p:spTree>
    <p:extLst>
      <p:ext uri="{BB962C8B-B14F-4D97-AF65-F5344CB8AC3E}">
        <p14:creationId xmlns:p14="http://schemas.microsoft.com/office/powerpoint/2010/main" val="13310529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4DFA6-081B-D175-D879-433817B203D3}"/>
              </a:ext>
            </a:extLst>
          </p:cNvPr>
          <p:cNvSpPr>
            <a:spLocks noGrp="1"/>
          </p:cNvSpPr>
          <p:nvPr>
            <p:ph type="title"/>
          </p:nvPr>
        </p:nvSpPr>
        <p:spPr/>
        <p:txBody>
          <a:bodyPr>
            <a:normAutofit fontScale="90000"/>
          </a:bodyPr>
          <a:lstStyle/>
          <a:p>
            <a:r>
              <a:rPr lang="en-GB" dirty="0"/>
              <a:t>Summary: key points about what safeguarding is and what it means for our school</a:t>
            </a:r>
          </a:p>
        </p:txBody>
      </p:sp>
      <p:sp>
        <p:nvSpPr>
          <p:cNvPr id="3" name="Content Placeholder 2">
            <a:extLst>
              <a:ext uri="{FF2B5EF4-FFF2-40B4-BE49-F238E27FC236}">
                <a16:creationId xmlns:a16="http://schemas.microsoft.com/office/drawing/2014/main" id="{2F94F43F-2F41-8364-DDB4-B6D48C1D74F2}"/>
              </a:ext>
            </a:extLst>
          </p:cNvPr>
          <p:cNvSpPr>
            <a:spLocks noGrp="1"/>
          </p:cNvSpPr>
          <p:nvPr>
            <p:ph idx="1"/>
          </p:nvPr>
        </p:nvSpPr>
        <p:spPr>
          <a:xfrm>
            <a:off x="838200" y="2293457"/>
            <a:ext cx="10515600" cy="4351338"/>
          </a:xfrm>
        </p:spPr>
        <p:txBody>
          <a:bodyPr>
            <a:normAutofit fontScale="92500" lnSpcReduction="10000"/>
          </a:bodyPr>
          <a:lstStyle/>
          <a:p>
            <a:r>
              <a:rPr lang="en-GB" dirty="0"/>
              <a:t>Safeguarding means making sure children grow up safe, happy and healthy</a:t>
            </a:r>
          </a:p>
          <a:p>
            <a:r>
              <a:rPr lang="en-GB" dirty="0"/>
              <a:t>Always assume ‘it could happen here’</a:t>
            </a:r>
          </a:p>
          <a:p>
            <a:r>
              <a:rPr lang="en-GB" dirty="0"/>
              <a:t>We all have a role to play in safeguarding children</a:t>
            </a:r>
          </a:p>
          <a:p>
            <a:r>
              <a:rPr lang="en-GB" dirty="0"/>
              <a:t>Be alert to changes in a child</a:t>
            </a:r>
          </a:p>
          <a:p>
            <a:r>
              <a:rPr lang="en-GB" dirty="0"/>
              <a:t>The safeguarding team is here to listen to any concerns you have</a:t>
            </a:r>
          </a:p>
          <a:p>
            <a:endParaRPr lang="en-GB" dirty="0"/>
          </a:p>
          <a:p>
            <a:pPr marL="0" indent="0" algn="ctr">
              <a:lnSpc>
                <a:spcPct val="100000"/>
              </a:lnSpc>
              <a:spcBef>
                <a:spcPct val="20000"/>
              </a:spcBef>
              <a:buNone/>
              <a:defRPr/>
            </a:pPr>
            <a:r>
              <a:rPr lang="en-GB" sz="2800" dirty="0">
                <a:cs typeface="Arial" pitchFamily="34" charset="0"/>
              </a:rPr>
              <a:t>IF IN DOUBT </a:t>
            </a:r>
            <a:r>
              <a:rPr lang="en-GB" sz="2800" b="1" dirty="0">
                <a:cs typeface="Arial" pitchFamily="34" charset="0"/>
              </a:rPr>
              <a:t>DOCUMENT</a:t>
            </a:r>
            <a:r>
              <a:rPr lang="en-GB" sz="2800" dirty="0">
                <a:cs typeface="Arial" pitchFamily="34" charset="0"/>
              </a:rPr>
              <a:t>* AND </a:t>
            </a:r>
            <a:r>
              <a:rPr lang="en-GB" sz="2800" b="1" dirty="0">
                <a:cs typeface="Arial" pitchFamily="34" charset="0"/>
              </a:rPr>
              <a:t>SHARE</a:t>
            </a:r>
            <a:r>
              <a:rPr lang="en-GB" sz="2800" dirty="0">
                <a:cs typeface="Arial" pitchFamily="34" charset="0"/>
              </a:rPr>
              <a:t> CONCERNS AND INFORMATION AND SEEK GUIDANCE – THIS PROTECTS THE PUPIL, YOU AS A PROFESSIONAL AND THE SCHOOL</a:t>
            </a:r>
          </a:p>
          <a:p>
            <a:pPr marL="0" indent="0" algn="ctr">
              <a:lnSpc>
                <a:spcPct val="100000"/>
              </a:lnSpc>
              <a:spcBef>
                <a:spcPct val="20000"/>
              </a:spcBef>
              <a:buNone/>
              <a:defRPr/>
            </a:pPr>
            <a:r>
              <a:rPr lang="en-GB" sz="2800" dirty="0">
                <a:solidFill>
                  <a:srgbClr val="FF0000"/>
                </a:solidFill>
                <a:cs typeface="Arial" pitchFamily="34" charset="0"/>
              </a:rPr>
              <a:t>*If it’s not recorded - it hasn’t happened!</a:t>
            </a:r>
          </a:p>
          <a:p>
            <a:endParaRPr lang="en-GB" dirty="0"/>
          </a:p>
          <a:p>
            <a:endParaRPr lang="en-GB" dirty="0"/>
          </a:p>
        </p:txBody>
      </p:sp>
    </p:spTree>
    <p:extLst>
      <p:ext uri="{BB962C8B-B14F-4D97-AF65-F5344CB8AC3E}">
        <p14:creationId xmlns:p14="http://schemas.microsoft.com/office/powerpoint/2010/main" val="15401629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200916" y="759575"/>
            <a:ext cx="7617998" cy="994172"/>
          </a:xfrm>
        </p:spPr>
        <p:txBody>
          <a:bodyPr>
            <a:noAutofit/>
          </a:bodyPr>
          <a:lstStyle/>
          <a:p>
            <a:r>
              <a:rPr lang="en-GB" sz="3600" dirty="0">
                <a:latin typeface="+mn-lt"/>
              </a:rPr>
              <a:t>The School ‘Staff Code of Conduct’ is designed to:</a:t>
            </a:r>
          </a:p>
        </p:txBody>
      </p:sp>
      <p:sp>
        <p:nvSpPr>
          <p:cNvPr id="30723" name="Rectangle 3"/>
          <p:cNvSpPr>
            <a:spLocks noGrp="1" noChangeArrowheads="1"/>
          </p:cNvSpPr>
          <p:nvPr>
            <p:ph idx="1"/>
          </p:nvPr>
        </p:nvSpPr>
        <p:spPr>
          <a:xfrm>
            <a:off x="651105" y="2323174"/>
            <a:ext cx="10717619" cy="3641582"/>
          </a:xfrm>
        </p:spPr>
        <p:txBody>
          <a:bodyPr>
            <a:normAutofit fontScale="92500" lnSpcReduction="10000"/>
          </a:bodyPr>
          <a:lstStyle/>
          <a:p>
            <a:pPr>
              <a:spcBef>
                <a:spcPts val="675"/>
              </a:spcBef>
            </a:pPr>
            <a:r>
              <a:rPr lang="en-GB" dirty="0"/>
              <a:t>Help all staff establish a safe learning environment which safeguards children and staff</a:t>
            </a:r>
          </a:p>
          <a:p>
            <a:pPr>
              <a:spcBef>
                <a:spcPts val="675"/>
              </a:spcBef>
            </a:pPr>
            <a:r>
              <a:rPr lang="en-GB" dirty="0"/>
              <a:t>Reduce the risk of adults being unjustly accused of unprofessional, inappropriate or abusive conduct</a:t>
            </a:r>
          </a:p>
          <a:p>
            <a:pPr>
              <a:spcBef>
                <a:spcPts val="675"/>
              </a:spcBef>
            </a:pPr>
            <a:r>
              <a:rPr lang="en-GB" dirty="0"/>
              <a:t>Help staff to work safely to protect pupils and themselves</a:t>
            </a:r>
          </a:p>
          <a:p>
            <a:pPr>
              <a:spcBef>
                <a:spcPts val="675"/>
              </a:spcBef>
            </a:pPr>
            <a:r>
              <a:rPr lang="en-GB" dirty="0"/>
              <a:t>Ensure that all staff are aware of what is regarded as appropriate or inappropriate conduct and practice</a:t>
            </a:r>
          </a:p>
          <a:p>
            <a:pPr>
              <a:spcBef>
                <a:spcPts val="675"/>
              </a:spcBef>
            </a:pPr>
            <a:r>
              <a:rPr lang="en-GB" dirty="0"/>
              <a:t>Support the school leaders/managers in setting clear expectations for all staff</a:t>
            </a:r>
          </a:p>
          <a:p>
            <a:pPr>
              <a:buFontTx/>
              <a:buNone/>
            </a:pPr>
            <a:endParaRPr lang="en-GB" dirty="0"/>
          </a:p>
        </p:txBody>
      </p:sp>
    </p:spTree>
    <p:extLst>
      <p:ext uri="{BB962C8B-B14F-4D97-AF65-F5344CB8AC3E}">
        <p14:creationId xmlns:p14="http://schemas.microsoft.com/office/powerpoint/2010/main" val="21559184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a:latin typeface="+mn-lt"/>
              </a:rPr>
              <a:t>Professional Online Reputation</a:t>
            </a:r>
          </a:p>
        </p:txBody>
      </p:sp>
      <p:sp>
        <p:nvSpPr>
          <p:cNvPr id="3" name="Content Placeholder 2"/>
          <p:cNvSpPr>
            <a:spLocks noGrp="1"/>
          </p:cNvSpPr>
          <p:nvPr>
            <p:ph idx="1"/>
          </p:nvPr>
        </p:nvSpPr>
        <p:spPr>
          <a:xfrm>
            <a:off x="838199" y="1690689"/>
            <a:ext cx="10187763" cy="4486274"/>
          </a:xfrm>
        </p:spPr>
        <p:txBody>
          <a:bodyPr>
            <a:normAutofit/>
          </a:bodyPr>
          <a:lstStyle/>
          <a:p>
            <a:pPr>
              <a:buNone/>
            </a:pPr>
            <a:r>
              <a:rPr lang="en-GB" sz="2400" dirty="0"/>
              <a:t>Your online reputation will be formed through:</a:t>
            </a:r>
          </a:p>
          <a:p>
            <a:pPr lvl="0"/>
            <a:r>
              <a:rPr lang="en-GB" sz="2400" dirty="0"/>
              <a:t>Posts by you</a:t>
            </a:r>
          </a:p>
          <a:p>
            <a:pPr lvl="0"/>
            <a:r>
              <a:rPr lang="en-GB" sz="2400" dirty="0"/>
              <a:t>Posts by others but about you or linked to you</a:t>
            </a:r>
          </a:p>
          <a:p>
            <a:pPr lvl="0"/>
            <a:r>
              <a:rPr lang="en-GB" sz="2400" dirty="0"/>
              <a:t>Posts by others pretending to be you</a:t>
            </a:r>
          </a:p>
          <a:p>
            <a:pPr lvl="0"/>
            <a:endParaRPr lang="en-GB" sz="2400" dirty="0"/>
          </a:p>
          <a:p>
            <a:pPr>
              <a:buNone/>
            </a:pPr>
            <a:r>
              <a:rPr lang="en-GB" sz="2400" dirty="0"/>
              <a:t>See: www.saferinternet.org.uk</a:t>
            </a:r>
          </a:p>
          <a:p>
            <a:pPr>
              <a:buNone/>
            </a:pPr>
            <a:r>
              <a:rPr lang="en-GB" sz="2400" dirty="0"/>
              <a:t>		</a:t>
            </a:r>
          </a:p>
          <a:p>
            <a:pPr>
              <a:buNone/>
            </a:pPr>
            <a:r>
              <a:rPr lang="en-GB" sz="2400" dirty="0"/>
              <a:t>Remember that pre-employment checks for shortlisted candidates now include online searches using standard search engines.</a:t>
            </a:r>
          </a:p>
        </p:txBody>
      </p:sp>
    </p:spTree>
    <p:extLst>
      <p:ext uri="{BB962C8B-B14F-4D97-AF65-F5344CB8AC3E}">
        <p14:creationId xmlns:p14="http://schemas.microsoft.com/office/powerpoint/2010/main" val="5488600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F1AEB-CEBD-349D-B8F3-77BCF1CEA227}"/>
              </a:ext>
            </a:extLst>
          </p:cNvPr>
          <p:cNvSpPr>
            <a:spLocks noGrp="1"/>
          </p:cNvSpPr>
          <p:nvPr>
            <p:ph type="title"/>
          </p:nvPr>
        </p:nvSpPr>
        <p:spPr/>
        <p:txBody>
          <a:bodyPr>
            <a:normAutofit fontScale="90000"/>
          </a:bodyPr>
          <a:lstStyle/>
          <a:p>
            <a:pPr algn="ctr"/>
            <a:r>
              <a:rPr lang="en-GB" dirty="0">
                <a:latin typeface="+mn-lt"/>
              </a:rPr>
              <a:t/>
            </a:r>
            <a:br>
              <a:rPr lang="en-GB" dirty="0">
                <a:latin typeface="+mn-lt"/>
              </a:rPr>
            </a:br>
            <a:r>
              <a:rPr lang="en-GB" dirty="0">
                <a:latin typeface="+mn-lt"/>
              </a:rPr>
              <a:t>Allegations against school staff</a:t>
            </a:r>
            <a:r>
              <a:rPr lang="en-GB" dirty="0"/>
              <a:t/>
            </a:r>
            <a:br>
              <a:rPr lang="en-GB" dirty="0"/>
            </a:br>
            <a:endParaRPr lang="en-GB" dirty="0"/>
          </a:p>
        </p:txBody>
      </p:sp>
      <p:sp>
        <p:nvSpPr>
          <p:cNvPr id="3" name="Content Placeholder 2">
            <a:extLst>
              <a:ext uri="{FF2B5EF4-FFF2-40B4-BE49-F238E27FC236}">
                <a16:creationId xmlns:a16="http://schemas.microsoft.com/office/drawing/2014/main" id="{D8288C19-522A-DE8A-6A1C-4AC823BFA788}"/>
              </a:ext>
            </a:extLst>
          </p:cNvPr>
          <p:cNvSpPr>
            <a:spLocks noGrp="1"/>
          </p:cNvSpPr>
          <p:nvPr>
            <p:ph idx="1"/>
          </p:nvPr>
        </p:nvSpPr>
        <p:spPr/>
        <p:txBody>
          <a:bodyPr>
            <a:normAutofit/>
          </a:bodyPr>
          <a:lstStyle/>
          <a:p>
            <a:pPr marL="0" indent="0">
              <a:buNone/>
            </a:pPr>
            <a:r>
              <a:rPr lang="en-GB" dirty="0">
                <a:ea typeface="MS Mincho" panose="02020609040205080304" pitchFamily="49" charset="-128"/>
                <a:cs typeface="Times New Roman" panose="02020603050405020304" pitchFamily="18" charset="0"/>
              </a:rPr>
              <a:t>The school follows the procedure outlined in KCSiE Part 4 if there is an allegation that a member of staff or volunteer has possibly:</a:t>
            </a:r>
          </a:p>
          <a:p>
            <a:r>
              <a:rPr lang="en-GB" dirty="0">
                <a:ea typeface="MS Mincho" panose="02020609040205080304" pitchFamily="49" charset="-128"/>
                <a:cs typeface="Times New Roman" panose="02020603050405020304" pitchFamily="18" charset="0"/>
              </a:rPr>
              <a:t>Behaved in a way that has harmed a child, or may have harmed a child</a:t>
            </a:r>
          </a:p>
          <a:p>
            <a:r>
              <a:rPr lang="en-GB" dirty="0">
                <a:ea typeface="MS Mincho" panose="02020609040205080304" pitchFamily="49" charset="-128"/>
                <a:cs typeface="Times New Roman" panose="02020603050405020304" pitchFamily="18" charset="0"/>
              </a:rPr>
              <a:t>Committed a criminal offence against or related to a child </a:t>
            </a:r>
          </a:p>
          <a:p>
            <a:r>
              <a:rPr lang="en-GB" dirty="0">
                <a:ea typeface="MS Mincho" panose="02020609040205080304" pitchFamily="49" charset="-128"/>
                <a:cs typeface="Times New Roman" panose="02020603050405020304" pitchFamily="18" charset="0"/>
              </a:rPr>
              <a:t>Behaved towards a child in a way that indicates they would pose a risk of harm to children</a:t>
            </a:r>
          </a:p>
          <a:p>
            <a:r>
              <a:rPr lang="en-GB" dirty="0">
                <a:ea typeface="MS Mincho" panose="02020609040205080304" pitchFamily="49" charset="-128"/>
                <a:cs typeface="Times New Roman" panose="02020603050405020304" pitchFamily="18" charset="0"/>
              </a:rPr>
              <a:t>May have behaved in a way that indicates they may not be suitable to work with children</a:t>
            </a:r>
          </a:p>
          <a:p>
            <a:endParaRPr lang="en-GB" dirty="0"/>
          </a:p>
        </p:txBody>
      </p:sp>
    </p:spTree>
    <p:extLst>
      <p:ext uri="{BB962C8B-B14F-4D97-AF65-F5344CB8AC3E}">
        <p14:creationId xmlns:p14="http://schemas.microsoft.com/office/powerpoint/2010/main" val="5629973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F3E0-1860-0CE6-B143-D254F2834B62}"/>
              </a:ext>
            </a:extLst>
          </p:cNvPr>
          <p:cNvSpPr>
            <a:spLocks noGrp="1"/>
          </p:cNvSpPr>
          <p:nvPr>
            <p:ph type="title"/>
          </p:nvPr>
        </p:nvSpPr>
        <p:spPr>
          <a:xfrm>
            <a:off x="1573619" y="365127"/>
            <a:ext cx="8465731" cy="838523"/>
          </a:xfrm>
        </p:spPr>
        <p:txBody>
          <a:bodyPr>
            <a:normAutofit fontScale="90000"/>
          </a:bodyPr>
          <a:lstStyle/>
          <a:p>
            <a:pPr algn="ctr"/>
            <a:r>
              <a:rPr lang="en-GB" dirty="0"/>
              <a:t/>
            </a:r>
            <a:br>
              <a:rPr lang="en-GB" dirty="0"/>
            </a:br>
            <a:r>
              <a:rPr lang="en-GB" dirty="0">
                <a:latin typeface="+mn-lt"/>
              </a:rPr>
              <a:t>Low Level Concerns</a:t>
            </a:r>
            <a:r>
              <a:rPr lang="en-GB" dirty="0"/>
              <a:t/>
            </a:r>
            <a:br>
              <a:rPr lang="en-GB" dirty="0"/>
            </a:br>
            <a:endParaRPr lang="en-GB" dirty="0"/>
          </a:p>
        </p:txBody>
      </p:sp>
      <p:sp>
        <p:nvSpPr>
          <p:cNvPr id="3" name="Content Placeholder 2">
            <a:extLst>
              <a:ext uri="{FF2B5EF4-FFF2-40B4-BE49-F238E27FC236}">
                <a16:creationId xmlns:a16="http://schemas.microsoft.com/office/drawing/2014/main" id="{F5808F52-0873-D61A-6843-25678E6AE811}"/>
              </a:ext>
            </a:extLst>
          </p:cNvPr>
          <p:cNvSpPr>
            <a:spLocks noGrp="1"/>
          </p:cNvSpPr>
          <p:nvPr>
            <p:ph idx="1"/>
          </p:nvPr>
        </p:nvSpPr>
        <p:spPr>
          <a:xfrm>
            <a:off x="1573619" y="1456661"/>
            <a:ext cx="8465731" cy="5206334"/>
          </a:xfrm>
        </p:spPr>
        <p:txBody>
          <a:bodyPr>
            <a:noAutofit/>
          </a:bodyPr>
          <a:lstStyle/>
          <a:p>
            <a:pPr marL="0" indent="0">
              <a:buNone/>
            </a:pPr>
            <a:r>
              <a:rPr lang="en-GB" sz="1900" dirty="0"/>
              <a:t>The term ‘low-level’ concern does not mean that it is insignificant. A low-level concern is any concern – no matter how small, and even if no more than causing a sense of unease or a ‘nagging doubt’ – that an adult working in or on behalf of the school or college may have acted in a way that: </a:t>
            </a:r>
          </a:p>
          <a:p>
            <a:r>
              <a:rPr lang="en-GB" sz="1900" dirty="0"/>
              <a:t>Is inconsistent with the staff code of conduct, including inappropriate conduct outside of work </a:t>
            </a:r>
          </a:p>
          <a:p>
            <a:r>
              <a:rPr lang="en-GB" sz="1900" dirty="0"/>
              <a:t>Does not meet the harm threshold or is otherwise not serious enough to consider a referral to the LADO. </a:t>
            </a:r>
          </a:p>
          <a:p>
            <a:pPr marL="0" indent="0">
              <a:buNone/>
            </a:pPr>
            <a:r>
              <a:rPr lang="en-GB" sz="1900" dirty="0"/>
              <a:t>Examples of such behaviour could include, but are not limited to:</a:t>
            </a:r>
          </a:p>
          <a:p>
            <a:r>
              <a:rPr lang="en-GB" sz="1900" dirty="0"/>
              <a:t>Being over friendly with children. </a:t>
            </a:r>
          </a:p>
          <a:p>
            <a:r>
              <a:rPr lang="en-GB" sz="1900" dirty="0"/>
              <a:t>Having favourites.</a:t>
            </a:r>
          </a:p>
          <a:p>
            <a:r>
              <a:rPr lang="en-GB" sz="1900" dirty="0"/>
              <a:t>Taking photographs of children on their mobile phone, contrary to school policy </a:t>
            </a:r>
          </a:p>
          <a:p>
            <a:r>
              <a:rPr lang="en-GB" sz="1900" dirty="0"/>
              <a:t>engaging with a child on a one-to-one basis in a secluded area or behind a closed door.</a:t>
            </a:r>
          </a:p>
          <a:p>
            <a:r>
              <a:rPr lang="en-GB" sz="1900" dirty="0"/>
              <a:t>Humiliating pupils</a:t>
            </a:r>
          </a:p>
        </p:txBody>
      </p:sp>
    </p:spTree>
    <p:extLst>
      <p:ext uri="{BB962C8B-B14F-4D97-AF65-F5344CB8AC3E}">
        <p14:creationId xmlns:p14="http://schemas.microsoft.com/office/powerpoint/2010/main" val="20310648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3600" b="1" dirty="0">
                <a:latin typeface="+mn-lt"/>
              </a:rPr>
              <a:t>If you are worried about a colleague's behaviour </a:t>
            </a:r>
          </a:p>
        </p:txBody>
      </p:sp>
      <p:sp>
        <p:nvSpPr>
          <p:cNvPr id="3" name="Content Placeholder 2"/>
          <p:cNvSpPr>
            <a:spLocks noGrp="1"/>
          </p:cNvSpPr>
          <p:nvPr>
            <p:ph idx="1"/>
          </p:nvPr>
        </p:nvSpPr>
        <p:spPr>
          <a:xfrm>
            <a:off x="2165481" y="1950099"/>
            <a:ext cx="7574507" cy="4077478"/>
          </a:xfrm>
        </p:spPr>
        <p:txBody>
          <a:bodyPr>
            <a:normAutofit fontScale="85000" lnSpcReduction="20000"/>
          </a:bodyPr>
          <a:lstStyle/>
          <a:p>
            <a:r>
              <a:rPr lang="en-GB" sz="3500" dirty="0"/>
              <a:t>You have the same responsibility professionally and morally to refer this concern if a child is thought to be at risk or has been harmed.</a:t>
            </a:r>
          </a:p>
          <a:p>
            <a:pPr>
              <a:buNone/>
            </a:pPr>
            <a:endParaRPr lang="en-GB" sz="3500" dirty="0"/>
          </a:p>
          <a:p>
            <a:r>
              <a:rPr lang="en-GB" sz="3500" dirty="0"/>
              <a:t>Refer to Head or SLT</a:t>
            </a:r>
          </a:p>
          <a:p>
            <a:pPr>
              <a:buNone/>
            </a:pPr>
            <a:endParaRPr lang="en-GB" sz="3500" dirty="0"/>
          </a:p>
          <a:p>
            <a:r>
              <a:rPr lang="en-GB" sz="3500" dirty="0"/>
              <a:t>If concern is about the Head refer to  DSL, SLT, Chair of Govs or Local Authority Designated Officer (LADO). </a:t>
            </a:r>
          </a:p>
          <a:p>
            <a:pPr>
              <a:buNone/>
            </a:pPr>
            <a:endParaRPr lang="en-GB" dirty="0">
              <a:latin typeface="+mj-lt"/>
            </a:endParaRPr>
          </a:p>
        </p:txBody>
      </p:sp>
    </p:spTree>
    <p:extLst>
      <p:ext uri="{BB962C8B-B14F-4D97-AF65-F5344CB8AC3E}">
        <p14:creationId xmlns:p14="http://schemas.microsoft.com/office/powerpoint/2010/main" val="42223092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000" b="1" dirty="0">
                <a:latin typeface="+mn-lt"/>
              </a:rPr>
              <a:t>If things do not change</a:t>
            </a:r>
            <a:r>
              <a:rPr lang="en-GB" sz="4000" dirty="0">
                <a:latin typeface="+mn-lt"/>
              </a:rPr>
              <a:t>…..</a:t>
            </a:r>
          </a:p>
        </p:txBody>
      </p:sp>
      <p:sp>
        <p:nvSpPr>
          <p:cNvPr id="3" name="Content Placeholder 2"/>
          <p:cNvSpPr>
            <a:spLocks noGrp="1"/>
          </p:cNvSpPr>
          <p:nvPr>
            <p:ph idx="1"/>
          </p:nvPr>
        </p:nvSpPr>
        <p:spPr/>
        <p:txBody>
          <a:bodyPr>
            <a:normAutofit/>
          </a:bodyPr>
          <a:lstStyle/>
          <a:p>
            <a:r>
              <a:rPr lang="en-GB" dirty="0"/>
              <a:t>Concerns about a </a:t>
            </a:r>
            <a:r>
              <a:rPr lang="en-GB" b="1" dirty="0"/>
              <a:t>child</a:t>
            </a:r>
            <a:r>
              <a:rPr lang="en-GB" dirty="0"/>
              <a:t> - seek advice &amp; update from your DSL </a:t>
            </a:r>
          </a:p>
          <a:p>
            <a:pPr>
              <a:buNone/>
            </a:pPr>
            <a:endParaRPr lang="en-GB" dirty="0"/>
          </a:p>
          <a:p>
            <a:r>
              <a:rPr lang="en-GB" dirty="0"/>
              <a:t>Concerns about a </a:t>
            </a:r>
            <a:r>
              <a:rPr lang="en-GB" b="1" dirty="0"/>
              <a:t>colleague</a:t>
            </a:r>
            <a:r>
              <a:rPr lang="en-GB" dirty="0"/>
              <a:t>  - seek advice &amp; update from Head (or </a:t>
            </a:r>
            <a:r>
              <a:rPr lang="en-GB" dirty="0" smtClean="0"/>
              <a:t>DDSL/ COG)</a:t>
            </a:r>
            <a:endParaRPr lang="en-GB" dirty="0"/>
          </a:p>
          <a:p>
            <a:pPr>
              <a:buNone/>
            </a:pPr>
            <a:endParaRPr lang="en-GB" dirty="0"/>
          </a:p>
          <a:p>
            <a:r>
              <a:rPr lang="en-GB" dirty="0"/>
              <a:t>If concern persists contact LADO or NSPCC using school whistle blowing procedures.</a:t>
            </a:r>
          </a:p>
        </p:txBody>
      </p:sp>
    </p:spTree>
    <p:extLst>
      <p:ext uri="{BB962C8B-B14F-4D97-AF65-F5344CB8AC3E}">
        <p14:creationId xmlns:p14="http://schemas.microsoft.com/office/powerpoint/2010/main" val="4552687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62DB2-03DE-DF17-329A-221FDD07A59A}"/>
              </a:ext>
            </a:extLst>
          </p:cNvPr>
          <p:cNvSpPr>
            <a:spLocks noGrp="1"/>
          </p:cNvSpPr>
          <p:nvPr>
            <p:ph type="ctrTitle"/>
          </p:nvPr>
        </p:nvSpPr>
        <p:spPr>
          <a:xfrm>
            <a:off x="1524000" y="1122363"/>
            <a:ext cx="9144000" cy="1206167"/>
          </a:xfrm>
        </p:spPr>
        <p:txBody>
          <a:bodyPr>
            <a:normAutofit fontScale="90000"/>
          </a:bodyPr>
          <a:lstStyle/>
          <a:p>
            <a:r>
              <a:rPr lang="en-GB" sz="6000" dirty="0">
                <a:solidFill>
                  <a:srgbClr val="002060"/>
                </a:solidFill>
              </a:rPr>
              <a:t>The aims of this briefing are:</a:t>
            </a:r>
            <a:br>
              <a:rPr lang="en-GB" sz="6000" dirty="0">
                <a:solidFill>
                  <a:srgbClr val="002060"/>
                </a:solidFill>
              </a:rPr>
            </a:br>
            <a:endParaRPr lang="en-GB" dirty="0"/>
          </a:p>
        </p:txBody>
      </p:sp>
      <p:sp>
        <p:nvSpPr>
          <p:cNvPr id="3" name="Subtitle 2">
            <a:extLst>
              <a:ext uri="{FF2B5EF4-FFF2-40B4-BE49-F238E27FC236}">
                <a16:creationId xmlns:a16="http://schemas.microsoft.com/office/drawing/2014/main" id="{F91CC2B0-FCAB-B61B-4AA4-E802A4D4683D}"/>
              </a:ext>
            </a:extLst>
          </p:cNvPr>
          <p:cNvSpPr>
            <a:spLocks noGrp="1"/>
          </p:cNvSpPr>
          <p:nvPr>
            <p:ph type="subTitle" idx="1"/>
          </p:nvPr>
        </p:nvSpPr>
        <p:spPr>
          <a:xfrm>
            <a:off x="1524000" y="2328530"/>
            <a:ext cx="9144000" cy="3747348"/>
          </a:xfrm>
        </p:spPr>
        <p:txBody>
          <a:bodyPr>
            <a:normAutofit fontScale="55000" lnSpcReduction="20000"/>
          </a:bodyPr>
          <a:lstStyle/>
          <a:p>
            <a:pPr marL="342900" indent="-342900" algn="l">
              <a:buFont typeface="Arial" panose="020B0604020202020204" pitchFamily="34" charset="0"/>
              <a:buChar char="•"/>
            </a:pPr>
            <a:r>
              <a:rPr lang="en-GB" sz="5800" dirty="0" smtClean="0"/>
              <a:t>To </a:t>
            </a:r>
            <a:r>
              <a:rPr lang="en-GB" sz="5800" dirty="0" smtClean="0"/>
              <a:t>re-establish: </a:t>
            </a:r>
            <a:r>
              <a:rPr lang="en-GB" sz="5800" dirty="0" smtClean="0"/>
              <a:t>What </a:t>
            </a:r>
            <a:r>
              <a:rPr lang="en-GB" sz="5800" dirty="0"/>
              <a:t>is safeguarding?</a:t>
            </a:r>
          </a:p>
          <a:p>
            <a:pPr marL="342900" indent="-342900" algn="l">
              <a:buFont typeface="Arial" panose="020B0604020202020204" pitchFamily="34" charset="0"/>
              <a:buChar char="•"/>
            </a:pPr>
            <a:r>
              <a:rPr lang="en-GB" sz="5800" dirty="0"/>
              <a:t>Importance of the safeguarding culture </a:t>
            </a:r>
          </a:p>
          <a:p>
            <a:pPr marL="342900" indent="-342900" algn="l">
              <a:buFont typeface="Arial" panose="020B0604020202020204" pitchFamily="34" charset="0"/>
              <a:buChar char="•"/>
            </a:pPr>
            <a:r>
              <a:rPr lang="en-GB" sz="5800" dirty="0"/>
              <a:t>Keeping Children Safe in Education 2024 updates</a:t>
            </a:r>
          </a:p>
          <a:p>
            <a:pPr marL="342900" indent="-342900" algn="l">
              <a:buFont typeface="Arial" panose="020B0604020202020204" pitchFamily="34" charset="0"/>
              <a:buChar char="•"/>
            </a:pPr>
            <a:r>
              <a:rPr lang="en-GB" sz="5800" dirty="0"/>
              <a:t>The four types of abuse and signs to look out for</a:t>
            </a:r>
          </a:p>
          <a:p>
            <a:pPr marL="342900" indent="-342900" algn="l">
              <a:buFont typeface="Arial" panose="020B0604020202020204" pitchFamily="34" charset="0"/>
              <a:buChar char="•"/>
            </a:pPr>
            <a:r>
              <a:rPr lang="en-GB" sz="5800" dirty="0"/>
              <a:t>Specific forms of abuse and indicators</a:t>
            </a:r>
          </a:p>
          <a:p>
            <a:pPr marL="342900" indent="-342900" algn="l">
              <a:buFont typeface="Arial" panose="020B0604020202020204" pitchFamily="34" charset="0"/>
              <a:buChar char="•"/>
            </a:pPr>
            <a:r>
              <a:rPr lang="en-GB" sz="5800" dirty="0"/>
              <a:t>Understanding the vulnerable cohort</a:t>
            </a:r>
          </a:p>
          <a:p>
            <a:pPr marL="342900" indent="-342900" algn="l">
              <a:buFont typeface="Arial" panose="020B0604020202020204" pitchFamily="34" charset="0"/>
              <a:buChar char="•"/>
            </a:pPr>
            <a:r>
              <a:rPr lang="en-GB" sz="5800" dirty="0"/>
              <a:t>Allegations against school staff</a:t>
            </a:r>
          </a:p>
          <a:p>
            <a:pPr marL="342900" indent="-342900" algn="l">
              <a:buFont typeface="Arial" panose="020B0604020202020204" pitchFamily="34" charset="0"/>
              <a:buChar char="•"/>
            </a:pPr>
            <a:r>
              <a:rPr lang="en-GB" sz="5800" dirty="0"/>
              <a:t>School Safeguarding procedures </a:t>
            </a:r>
          </a:p>
          <a:p>
            <a:pPr marL="342900" indent="-342900" algn="l">
              <a:buFont typeface="Arial" panose="020B0604020202020204" pitchFamily="34" charset="0"/>
              <a:buChar char="•"/>
            </a:pPr>
            <a:endParaRPr lang="en-GB" sz="5800" dirty="0"/>
          </a:p>
          <a:p>
            <a:endParaRPr lang="en-GB" dirty="0"/>
          </a:p>
        </p:txBody>
      </p:sp>
    </p:spTree>
    <p:extLst>
      <p:ext uri="{BB962C8B-B14F-4D97-AF65-F5344CB8AC3E}">
        <p14:creationId xmlns:p14="http://schemas.microsoft.com/office/powerpoint/2010/main" val="29237574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1B6C3-DE35-0A53-9A25-D8385696C459}"/>
              </a:ext>
            </a:extLst>
          </p:cNvPr>
          <p:cNvSpPr>
            <a:spLocks noGrp="1"/>
          </p:cNvSpPr>
          <p:nvPr>
            <p:ph type="title"/>
          </p:nvPr>
        </p:nvSpPr>
        <p:spPr/>
        <p:txBody>
          <a:bodyPr/>
          <a:lstStyle/>
          <a:p>
            <a:pPr algn="ctr"/>
            <a:r>
              <a:rPr lang="en-GB" dirty="0"/>
              <a:t>Summary of today's briefing </a:t>
            </a:r>
          </a:p>
        </p:txBody>
      </p:sp>
      <p:sp>
        <p:nvSpPr>
          <p:cNvPr id="3" name="Content Placeholder 2">
            <a:extLst>
              <a:ext uri="{FF2B5EF4-FFF2-40B4-BE49-F238E27FC236}">
                <a16:creationId xmlns:a16="http://schemas.microsoft.com/office/drawing/2014/main" id="{54357FF6-9FDC-ABBA-E307-C08B953CAE11}"/>
              </a:ext>
            </a:extLst>
          </p:cNvPr>
          <p:cNvSpPr>
            <a:spLocks noGrp="1"/>
          </p:cNvSpPr>
          <p:nvPr>
            <p:ph idx="1"/>
          </p:nvPr>
        </p:nvSpPr>
        <p:spPr/>
        <p:txBody>
          <a:bodyPr>
            <a:normAutofit lnSpcReduction="10000"/>
          </a:bodyPr>
          <a:lstStyle/>
          <a:p>
            <a:r>
              <a:rPr lang="en-GB" sz="2000" dirty="0"/>
              <a:t>Importance of safeguarding culture </a:t>
            </a:r>
          </a:p>
          <a:p>
            <a:r>
              <a:rPr lang="en-GB" sz="2000" dirty="0"/>
              <a:t>To effectively safeguard children, you need to know about safeguarding issues beyond the 4 main types of abuse</a:t>
            </a:r>
          </a:p>
          <a:p>
            <a:r>
              <a:rPr lang="en-GB" sz="2000" dirty="0"/>
              <a:t>Make sure you understand the issues in Annex B of KCSIE</a:t>
            </a:r>
          </a:p>
          <a:p>
            <a:r>
              <a:rPr lang="en-GB" sz="2000" dirty="0"/>
              <a:t>Remember your duties related to FGM and Prevent</a:t>
            </a:r>
          </a:p>
          <a:p>
            <a:r>
              <a:rPr lang="en-GB" sz="2000" dirty="0"/>
              <a:t>You don’t need to identify exactly what the issue is, just spot the signs that something might be wrong</a:t>
            </a:r>
          </a:p>
          <a:p>
            <a:r>
              <a:rPr lang="en-GB" sz="2000" dirty="0"/>
              <a:t>Always assume ‘it could happen here’ and be professionally curious</a:t>
            </a:r>
          </a:p>
          <a:p>
            <a:r>
              <a:rPr lang="en-GB" sz="2000" dirty="0"/>
              <a:t>Be on the lookout for signs of abuse, and in particular, for changes in a child</a:t>
            </a:r>
          </a:p>
          <a:p>
            <a:r>
              <a:rPr lang="en-GB" sz="2000" dirty="0"/>
              <a:t>If you see something, say something – including concerns about staff and our safeguarding practice</a:t>
            </a:r>
          </a:p>
          <a:p>
            <a:r>
              <a:rPr lang="en-GB" sz="2000" dirty="0"/>
              <a:t>Always make a written record </a:t>
            </a:r>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7395388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20675"/>
            <a:ext cx="7886700" cy="1325563"/>
          </a:xfrm>
        </p:spPr>
        <p:txBody>
          <a:bodyPr>
            <a:normAutofit/>
          </a:bodyPr>
          <a:lstStyle/>
          <a:p>
            <a:pPr algn="ctr"/>
            <a:r>
              <a:rPr lang="en-GB" sz="3600" b="1" dirty="0">
                <a:solidFill>
                  <a:srgbClr val="002060"/>
                </a:solidFill>
                <a:latin typeface="+mn-lt"/>
              </a:rPr>
              <a:t>School Child Protection &amp; Safeguarding internal procedures  </a:t>
            </a:r>
          </a:p>
        </p:txBody>
      </p:sp>
      <p:sp>
        <p:nvSpPr>
          <p:cNvPr id="3" name="Content Placeholder 2"/>
          <p:cNvSpPr>
            <a:spLocks noGrp="1"/>
          </p:cNvSpPr>
          <p:nvPr>
            <p:ph idx="1"/>
          </p:nvPr>
        </p:nvSpPr>
        <p:spPr/>
        <p:txBody>
          <a:bodyPr>
            <a:normAutofit fontScale="92500" lnSpcReduction="10000"/>
          </a:bodyPr>
          <a:lstStyle/>
          <a:p>
            <a:pPr marL="0" indent="0">
              <a:buNone/>
            </a:pPr>
            <a:r>
              <a:rPr lang="en-GB" dirty="0">
                <a:solidFill>
                  <a:srgbClr val="C52BC9"/>
                </a:solidFill>
              </a:rPr>
              <a:t>School procedures and systems:</a:t>
            </a:r>
          </a:p>
          <a:p>
            <a:r>
              <a:rPr lang="en-GB" b="1" dirty="0">
                <a:solidFill>
                  <a:srgbClr val="C52BC9"/>
                </a:solidFill>
              </a:rPr>
              <a:t>Initial low-level concerns </a:t>
            </a:r>
            <a:r>
              <a:rPr lang="en-GB" dirty="0">
                <a:solidFill>
                  <a:srgbClr val="C52BC9"/>
                </a:solidFill>
              </a:rPr>
              <a:t>should be written on a ‘Note Recorder’ and shared with A Bailiss (or in A </a:t>
            </a:r>
            <a:r>
              <a:rPr lang="en-GB" dirty="0" err="1">
                <a:solidFill>
                  <a:srgbClr val="C52BC9"/>
                </a:solidFill>
              </a:rPr>
              <a:t>Bailiss’s</a:t>
            </a:r>
            <a:r>
              <a:rPr lang="en-GB" dirty="0">
                <a:solidFill>
                  <a:srgbClr val="C52BC9"/>
                </a:solidFill>
              </a:rPr>
              <a:t> absence, </a:t>
            </a:r>
            <a:r>
              <a:rPr lang="en-GB" dirty="0" smtClean="0">
                <a:solidFill>
                  <a:srgbClr val="C52BC9"/>
                </a:solidFill>
              </a:rPr>
              <a:t>The DDSL) </a:t>
            </a:r>
            <a:r>
              <a:rPr lang="en-GB" dirty="0">
                <a:solidFill>
                  <a:srgbClr val="C52BC9"/>
                </a:solidFill>
              </a:rPr>
              <a:t>as soon as possible</a:t>
            </a:r>
          </a:p>
          <a:p>
            <a:r>
              <a:rPr lang="en-GB" dirty="0">
                <a:solidFill>
                  <a:srgbClr val="C52BC9"/>
                </a:solidFill>
              </a:rPr>
              <a:t> Do not hesitate to share a concern </a:t>
            </a:r>
            <a:r>
              <a:rPr lang="en-GB" dirty="0" smtClean="0">
                <a:solidFill>
                  <a:srgbClr val="C52BC9"/>
                </a:solidFill>
              </a:rPr>
              <a:t>(I got quite a few Note Recorders last year with post-its on saying things like “I’m not sure if this is important” or “I know we can’t take action but thought it was important to note!” This is exactly what should be happening – keep this up.  If you are unsure but think something is worth noting on a child’s file so an evidence picture can be built then please write it down and pass to DSL/ DDSL)</a:t>
            </a:r>
            <a:endParaRPr lang="en-GB" dirty="0">
              <a:solidFill>
                <a:srgbClr val="C52BC9"/>
              </a:solidFill>
            </a:endParaRPr>
          </a:p>
          <a:p>
            <a:r>
              <a:rPr lang="en-GB" dirty="0">
                <a:solidFill>
                  <a:srgbClr val="C52BC9"/>
                </a:solidFill>
              </a:rPr>
              <a:t>Concerns will be acknowledged verbally and also via written response on Note recorders </a:t>
            </a:r>
            <a:r>
              <a:rPr lang="en-GB" b="1" dirty="0">
                <a:solidFill>
                  <a:srgbClr val="C52BC9"/>
                </a:solidFill>
              </a:rPr>
              <a:t>if necessary</a:t>
            </a:r>
          </a:p>
        </p:txBody>
      </p:sp>
    </p:spTree>
    <p:extLst>
      <p:ext uri="{BB962C8B-B14F-4D97-AF65-F5344CB8AC3E}">
        <p14:creationId xmlns:p14="http://schemas.microsoft.com/office/powerpoint/2010/main" val="30095483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20675"/>
            <a:ext cx="7886700" cy="1325563"/>
          </a:xfrm>
        </p:spPr>
        <p:txBody>
          <a:bodyPr>
            <a:normAutofit/>
          </a:bodyPr>
          <a:lstStyle/>
          <a:p>
            <a:pPr algn="ctr"/>
            <a:r>
              <a:rPr lang="en-GB" sz="3600" b="1" dirty="0">
                <a:solidFill>
                  <a:srgbClr val="002060"/>
                </a:solidFill>
                <a:latin typeface="+mn-lt"/>
              </a:rPr>
              <a:t>School Child Protection &amp; Safeguarding internal procedures  </a:t>
            </a:r>
          </a:p>
        </p:txBody>
      </p:sp>
      <p:sp>
        <p:nvSpPr>
          <p:cNvPr id="3" name="Content Placeholder 2"/>
          <p:cNvSpPr>
            <a:spLocks noGrp="1"/>
          </p:cNvSpPr>
          <p:nvPr>
            <p:ph idx="1"/>
          </p:nvPr>
        </p:nvSpPr>
        <p:spPr>
          <a:xfrm>
            <a:off x="1977159" y="1646237"/>
            <a:ext cx="7886700" cy="4351338"/>
          </a:xfrm>
        </p:spPr>
        <p:txBody>
          <a:bodyPr>
            <a:normAutofit/>
          </a:bodyPr>
          <a:lstStyle/>
          <a:p>
            <a:pPr marL="0" indent="0">
              <a:buNone/>
            </a:pPr>
            <a:r>
              <a:rPr lang="en-GB" dirty="0">
                <a:solidFill>
                  <a:srgbClr val="C52BC9"/>
                </a:solidFill>
              </a:rPr>
              <a:t>School procedures and systems:</a:t>
            </a:r>
          </a:p>
          <a:p>
            <a:r>
              <a:rPr lang="en-GB" b="1" dirty="0">
                <a:solidFill>
                  <a:srgbClr val="C52BC9"/>
                </a:solidFill>
              </a:rPr>
              <a:t>Higher-level concern </a:t>
            </a:r>
            <a:r>
              <a:rPr lang="en-GB" dirty="0">
                <a:solidFill>
                  <a:srgbClr val="C52BC9"/>
                </a:solidFill>
              </a:rPr>
              <a:t>should be recorded on a disclosure sheet (These are the ones with body maps) and shared with A Bailiss (or in A </a:t>
            </a:r>
            <a:r>
              <a:rPr lang="en-GB" dirty="0" err="1">
                <a:solidFill>
                  <a:srgbClr val="C52BC9"/>
                </a:solidFill>
              </a:rPr>
              <a:t>Bailiss’s</a:t>
            </a:r>
            <a:r>
              <a:rPr lang="en-GB" dirty="0">
                <a:solidFill>
                  <a:srgbClr val="C52BC9"/>
                </a:solidFill>
              </a:rPr>
              <a:t> absence, S Wiles) as soon as possible</a:t>
            </a:r>
          </a:p>
          <a:p>
            <a:r>
              <a:rPr lang="en-GB" dirty="0">
                <a:solidFill>
                  <a:srgbClr val="C52BC9"/>
                </a:solidFill>
              </a:rPr>
              <a:t>Concerns will be acknowledged via written response on the disclosure sheet</a:t>
            </a:r>
          </a:p>
        </p:txBody>
      </p:sp>
    </p:spTree>
    <p:extLst>
      <p:ext uri="{BB962C8B-B14F-4D97-AF65-F5344CB8AC3E}">
        <p14:creationId xmlns:p14="http://schemas.microsoft.com/office/powerpoint/2010/main" val="968291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20675"/>
            <a:ext cx="7886700" cy="1325563"/>
          </a:xfrm>
        </p:spPr>
        <p:txBody>
          <a:bodyPr>
            <a:normAutofit/>
          </a:bodyPr>
          <a:lstStyle/>
          <a:p>
            <a:pPr algn="ctr"/>
            <a:r>
              <a:rPr lang="en-GB" sz="3600" b="1" dirty="0">
                <a:solidFill>
                  <a:srgbClr val="002060"/>
                </a:solidFill>
                <a:latin typeface="+mn-lt"/>
              </a:rPr>
              <a:t>School Child Protection &amp; Safeguarding internal procedures  </a:t>
            </a:r>
          </a:p>
        </p:txBody>
      </p:sp>
      <p:sp>
        <p:nvSpPr>
          <p:cNvPr id="3" name="Content Placeholder 2"/>
          <p:cNvSpPr>
            <a:spLocks noGrp="1"/>
          </p:cNvSpPr>
          <p:nvPr>
            <p:ph idx="1"/>
          </p:nvPr>
        </p:nvSpPr>
        <p:spPr>
          <a:xfrm>
            <a:off x="1977159" y="1646237"/>
            <a:ext cx="7886700" cy="4351338"/>
          </a:xfrm>
        </p:spPr>
        <p:txBody>
          <a:bodyPr>
            <a:normAutofit/>
          </a:bodyPr>
          <a:lstStyle/>
          <a:p>
            <a:r>
              <a:rPr lang="en-GB" b="1" dirty="0">
                <a:solidFill>
                  <a:srgbClr val="C52BC9"/>
                </a:solidFill>
              </a:rPr>
              <a:t>Immediate action concerns </a:t>
            </a:r>
            <a:r>
              <a:rPr lang="en-GB" dirty="0">
                <a:solidFill>
                  <a:srgbClr val="C52BC9"/>
                </a:solidFill>
              </a:rPr>
              <a:t>DSL/ Deputy DSL should be told immediately and contact made to relevant service (Early Help/ Safeguarding Hub/ Police</a:t>
            </a:r>
          </a:p>
          <a:p>
            <a:r>
              <a:rPr lang="en-US" dirty="0">
                <a:solidFill>
                  <a:srgbClr val="C52BC9"/>
                </a:solidFill>
              </a:rPr>
              <a:t>Staff can contact relevant services directly themselves using the contact details if DSL/ Deputy DSL are unavailable and the safeguarding matter needs to be reported urgently</a:t>
            </a:r>
            <a:endParaRPr lang="en-GB" dirty="0">
              <a:solidFill>
                <a:srgbClr val="C52BC9"/>
              </a:solidFill>
            </a:endParaRPr>
          </a:p>
        </p:txBody>
      </p:sp>
    </p:spTree>
    <p:extLst>
      <p:ext uri="{BB962C8B-B14F-4D97-AF65-F5344CB8AC3E}">
        <p14:creationId xmlns:p14="http://schemas.microsoft.com/office/powerpoint/2010/main" val="17786649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20675"/>
            <a:ext cx="7886700" cy="1325563"/>
          </a:xfrm>
        </p:spPr>
        <p:txBody>
          <a:bodyPr>
            <a:normAutofit/>
          </a:bodyPr>
          <a:lstStyle/>
          <a:p>
            <a:pPr algn="ctr"/>
            <a:r>
              <a:rPr lang="en-GB" sz="3600" b="1" dirty="0">
                <a:solidFill>
                  <a:srgbClr val="002060"/>
                </a:solidFill>
                <a:latin typeface="+mn-lt"/>
              </a:rPr>
              <a:t>School Child Protection &amp; Safeguarding internal procedures  </a:t>
            </a:r>
          </a:p>
        </p:txBody>
      </p:sp>
      <p:sp>
        <p:nvSpPr>
          <p:cNvPr id="3" name="Content Placeholder 2"/>
          <p:cNvSpPr>
            <a:spLocks noGrp="1"/>
          </p:cNvSpPr>
          <p:nvPr>
            <p:ph idx="1"/>
          </p:nvPr>
        </p:nvSpPr>
        <p:spPr/>
        <p:txBody>
          <a:bodyPr>
            <a:normAutofit lnSpcReduction="10000"/>
          </a:bodyPr>
          <a:lstStyle/>
          <a:p>
            <a:pPr marL="0" indent="0">
              <a:buNone/>
            </a:pPr>
            <a:r>
              <a:rPr lang="en-US" i="1" dirty="0" smtClean="0">
                <a:solidFill>
                  <a:srgbClr val="C52BC9"/>
                </a:solidFill>
              </a:rPr>
              <a:t>Feedback</a:t>
            </a:r>
          </a:p>
          <a:p>
            <a:pPr marL="0" indent="0">
              <a:buNone/>
            </a:pPr>
            <a:endParaRPr lang="en-US" i="1" dirty="0">
              <a:solidFill>
                <a:srgbClr val="C52BC9"/>
              </a:solidFill>
            </a:endParaRPr>
          </a:p>
          <a:p>
            <a:pPr marL="0" indent="0">
              <a:buNone/>
            </a:pPr>
            <a:r>
              <a:rPr lang="en-US" i="1" dirty="0" smtClean="0">
                <a:solidFill>
                  <a:srgbClr val="C52BC9"/>
                </a:solidFill>
              </a:rPr>
              <a:t>Depending on the concern itself, you may be given verbal feedback or feedback in written form.</a:t>
            </a:r>
          </a:p>
          <a:p>
            <a:pPr marL="0" indent="0">
              <a:buNone/>
            </a:pPr>
            <a:endParaRPr lang="en-US" i="1" dirty="0">
              <a:solidFill>
                <a:srgbClr val="C52BC9"/>
              </a:solidFill>
            </a:endParaRPr>
          </a:p>
          <a:p>
            <a:pPr marL="0" indent="0">
              <a:buNone/>
            </a:pPr>
            <a:r>
              <a:rPr lang="en-US" i="1" dirty="0" smtClean="0">
                <a:solidFill>
                  <a:srgbClr val="C52BC9"/>
                </a:solidFill>
              </a:rPr>
              <a:t>Please note that in some cases feedback will be provided on a ‘need to know’ basis and in instances where the concern is of a sensitive nature/ pertains to legal </a:t>
            </a:r>
            <a:r>
              <a:rPr lang="en-US" i="1" dirty="0" err="1" smtClean="0">
                <a:solidFill>
                  <a:srgbClr val="C52BC9"/>
                </a:solidFill>
              </a:rPr>
              <a:t>procedings</a:t>
            </a:r>
            <a:r>
              <a:rPr lang="en-US" i="1" dirty="0" smtClean="0">
                <a:solidFill>
                  <a:srgbClr val="C52BC9"/>
                </a:solidFill>
              </a:rPr>
              <a:t> there may be information that cannot be shared.  You may simply be informed that the information has been shared with relevant parties who are acting upon it accordingly.</a:t>
            </a:r>
            <a:endParaRPr lang="en-GB" i="1" dirty="0">
              <a:solidFill>
                <a:srgbClr val="C52BC9"/>
              </a:solidFill>
            </a:endParaRPr>
          </a:p>
        </p:txBody>
      </p:sp>
    </p:spTree>
    <p:extLst>
      <p:ext uri="{BB962C8B-B14F-4D97-AF65-F5344CB8AC3E}">
        <p14:creationId xmlns:p14="http://schemas.microsoft.com/office/powerpoint/2010/main" val="8463711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Quizzes – 13 quizzes – putting the theory into practice</a:t>
            </a:r>
            <a:endParaRPr lang="en-GB" dirty="0"/>
          </a:p>
        </p:txBody>
      </p:sp>
      <p:sp>
        <p:nvSpPr>
          <p:cNvPr id="3" name="Content Placeholder 2"/>
          <p:cNvSpPr>
            <a:spLocks noGrp="1"/>
          </p:cNvSpPr>
          <p:nvPr>
            <p:ph idx="1"/>
          </p:nvPr>
        </p:nvSpPr>
        <p:spPr/>
        <p:txBody>
          <a:bodyPr>
            <a:normAutofit fontScale="62500" lnSpcReduction="20000"/>
          </a:bodyPr>
          <a:lstStyle/>
          <a:p>
            <a:pPr marL="0" indent="0">
              <a:buNone/>
            </a:pPr>
            <a:r>
              <a:rPr lang="en-US" dirty="0" smtClean="0"/>
              <a:t>There are 13 quizzes (multiple choice) tacked up </a:t>
            </a:r>
            <a:r>
              <a:rPr lang="en-US" dirty="0"/>
              <a:t>around the room (with answers beneath but placed facing away so you can’t cheat</a:t>
            </a:r>
            <a:r>
              <a:rPr lang="en-US" dirty="0" smtClean="0"/>
              <a:t>).</a:t>
            </a:r>
          </a:p>
          <a:p>
            <a:pPr marL="0" indent="0">
              <a:buNone/>
            </a:pPr>
            <a:endParaRPr lang="en-US" dirty="0"/>
          </a:p>
          <a:p>
            <a:pPr marL="0" indent="0">
              <a:buNone/>
            </a:pPr>
            <a:r>
              <a:rPr lang="en-US" dirty="0" smtClean="0"/>
              <a:t>In pairs, read the quiz questions, make a brief note of answers and check against correct answers once whole quiz for that particular focus is completed.</a:t>
            </a:r>
          </a:p>
          <a:p>
            <a:pPr marL="0" indent="0">
              <a:buNone/>
            </a:pPr>
            <a:endParaRPr lang="en-US" dirty="0"/>
          </a:p>
          <a:p>
            <a:pPr marL="0" indent="0">
              <a:buNone/>
            </a:pPr>
            <a:r>
              <a:rPr lang="en-US" dirty="0" smtClean="0"/>
              <a:t>The purpose of this is not to feed back scores at end so please don’t feel need to keep all individual scores etc.  More importantly, it is to give you an opportunity to discuss appropriate course of action with a colleague, hopefully re-assure you that more often than not you know the correct course of action to take and, if there are any issues brought up by the quiz as a situation where you were not sure of the correct course of action use this as a way of identifying areas where we may wish to put in further training throughout the year!</a:t>
            </a:r>
          </a:p>
          <a:p>
            <a:pPr marL="0" indent="0">
              <a:buNone/>
            </a:pPr>
            <a:endParaRPr lang="en-US" dirty="0"/>
          </a:p>
          <a:p>
            <a:pPr marL="0" indent="0">
              <a:buNone/>
            </a:pPr>
            <a:r>
              <a:rPr lang="en-US" dirty="0" smtClean="0"/>
              <a:t>Therefore, at the end of the quiz the only feedback expected will be:</a:t>
            </a:r>
          </a:p>
          <a:p>
            <a:pPr marL="0" indent="0">
              <a:buNone/>
            </a:pPr>
            <a:r>
              <a:rPr lang="en-US" dirty="0" smtClean="0"/>
              <a:t>Was there a particular question where you did not feel confident on the correct answer?</a:t>
            </a:r>
          </a:p>
          <a:p>
            <a:pPr marL="0" indent="0">
              <a:buNone/>
            </a:pPr>
            <a:r>
              <a:rPr lang="en-US" dirty="0" smtClean="0"/>
              <a:t>Having doe the quizzes, was there a particular focus which you felt it would be beneficial to have </a:t>
            </a:r>
            <a:r>
              <a:rPr lang="en-US" smtClean="0"/>
              <a:t>further training?</a:t>
            </a:r>
            <a:endParaRPr lang="en-US" dirty="0" smtClean="0"/>
          </a:p>
          <a:p>
            <a:pPr marL="0" indent="0">
              <a:buNone/>
            </a:pPr>
            <a:endParaRPr lang="en-US" dirty="0"/>
          </a:p>
          <a:p>
            <a:pPr marL="0" indent="0">
              <a:buNone/>
            </a:pPr>
            <a:endParaRPr lang="en-GB" dirty="0"/>
          </a:p>
        </p:txBody>
      </p:sp>
    </p:spTree>
    <p:extLst>
      <p:ext uri="{BB962C8B-B14F-4D97-AF65-F5344CB8AC3E}">
        <p14:creationId xmlns:p14="http://schemas.microsoft.com/office/powerpoint/2010/main" val="5157240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a:solidFill>
                  <a:srgbClr val="002060"/>
                </a:solidFill>
                <a:latin typeface="+mn-lt"/>
              </a:rPr>
              <a:t>School Safeguarding Policies Update</a:t>
            </a:r>
            <a:endParaRPr lang="en-GB" sz="3600" dirty="0">
              <a:solidFill>
                <a:srgbClr val="C52BC9"/>
              </a:solidFill>
              <a:latin typeface="+mn-lt"/>
            </a:endParaRPr>
          </a:p>
        </p:txBody>
      </p:sp>
      <p:sp>
        <p:nvSpPr>
          <p:cNvPr id="3" name="Content Placeholder 2"/>
          <p:cNvSpPr>
            <a:spLocks noGrp="1"/>
          </p:cNvSpPr>
          <p:nvPr>
            <p:ph idx="1"/>
          </p:nvPr>
        </p:nvSpPr>
        <p:spPr>
          <a:xfrm>
            <a:off x="2152650" y="1330037"/>
            <a:ext cx="7886700" cy="4846927"/>
          </a:xfrm>
        </p:spPr>
        <p:txBody>
          <a:bodyPr>
            <a:normAutofit fontScale="85000" lnSpcReduction="20000"/>
          </a:bodyPr>
          <a:lstStyle/>
          <a:p>
            <a:r>
              <a:rPr lang="en-GB" i="1" dirty="0" smtClean="0">
                <a:solidFill>
                  <a:srgbClr val="C52BC9"/>
                </a:solidFill>
              </a:rPr>
              <a:t>The following policies have undergone their annual update:</a:t>
            </a:r>
          </a:p>
          <a:p>
            <a:r>
              <a:rPr lang="en-GB" i="1" dirty="0" smtClean="0">
                <a:solidFill>
                  <a:srgbClr val="C52BC9"/>
                </a:solidFill>
              </a:rPr>
              <a:t>Safeguarding </a:t>
            </a:r>
            <a:r>
              <a:rPr lang="en-GB" i="1" dirty="0">
                <a:solidFill>
                  <a:srgbClr val="C52BC9"/>
                </a:solidFill>
              </a:rPr>
              <a:t>and Child Protection </a:t>
            </a:r>
            <a:r>
              <a:rPr lang="en-GB" i="1" dirty="0" smtClean="0">
                <a:solidFill>
                  <a:srgbClr val="C52BC9"/>
                </a:solidFill>
              </a:rPr>
              <a:t>Policy</a:t>
            </a:r>
          </a:p>
          <a:p>
            <a:r>
              <a:rPr lang="en-GB" i="1" dirty="0" smtClean="0">
                <a:solidFill>
                  <a:srgbClr val="C52BC9"/>
                </a:solidFill>
              </a:rPr>
              <a:t>Staff </a:t>
            </a:r>
            <a:r>
              <a:rPr lang="en-GB" i="1" dirty="0">
                <a:solidFill>
                  <a:srgbClr val="C52BC9"/>
                </a:solidFill>
              </a:rPr>
              <a:t>Code of </a:t>
            </a:r>
            <a:r>
              <a:rPr lang="en-GB" i="1" dirty="0" smtClean="0">
                <a:solidFill>
                  <a:srgbClr val="C52BC9"/>
                </a:solidFill>
              </a:rPr>
              <a:t>Conduct (Includes dress code guidance: Basics smart/ avoid anything ‘revealing’/PE attire on PE days)</a:t>
            </a:r>
          </a:p>
          <a:p>
            <a:r>
              <a:rPr lang="en-GB" i="1" dirty="0" smtClean="0">
                <a:solidFill>
                  <a:srgbClr val="C52BC9"/>
                </a:solidFill>
              </a:rPr>
              <a:t>Whistle-blowing Policy</a:t>
            </a:r>
          </a:p>
          <a:p>
            <a:r>
              <a:rPr lang="en-GB" i="1" dirty="0" smtClean="0">
                <a:solidFill>
                  <a:srgbClr val="C52BC9"/>
                </a:solidFill>
              </a:rPr>
              <a:t>Low-Level </a:t>
            </a:r>
            <a:r>
              <a:rPr lang="en-GB" i="1" dirty="0">
                <a:solidFill>
                  <a:srgbClr val="C52BC9"/>
                </a:solidFill>
              </a:rPr>
              <a:t>Concerns </a:t>
            </a:r>
            <a:r>
              <a:rPr lang="en-GB" i="1" dirty="0" smtClean="0">
                <a:solidFill>
                  <a:srgbClr val="C52BC9"/>
                </a:solidFill>
              </a:rPr>
              <a:t>Policy</a:t>
            </a:r>
            <a:endParaRPr lang="en-GB" i="1" dirty="0">
              <a:solidFill>
                <a:srgbClr val="C52BC9"/>
              </a:solidFill>
            </a:endParaRPr>
          </a:p>
          <a:p>
            <a:endParaRPr lang="en-GB" i="1" dirty="0">
              <a:solidFill>
                <a:srgbClr val="C52BC9"/>
              </a:solidFill>
            </a:endParaRPr>
          </a:p>
          <a:p>
            <a:r>
              <a:rPr lang="en-GB" i="1" dirty="0">
                <a:solidFill>
                  <a:srgbClr val="C52BC9"/>
                </a:solidFill>
              </a:rPr>
              <a:t>Where to find them</a:t>
            </a:r>
            <a:r>
              <a:rPr lang="en-GB" i="1" dirty="0" smtClean="0">
                <a:solidFill>
                  <a:srgbClr val="C52BC9"/>
                </a:solidFill>
              </a:rPr>
              <a:t>? </a:t>
            </a:r>
          </a:p>
          <a:p>
            <a:r>
              <a:rPr lang="en-GB" i="1" dirty="0" smtClean="0">
                <a:solidFill>
                  <a:srgbClr val="C52BC9"/>
                </a:solidFill>
              </a:rPr>
              <a:t>Safeguarding section of the school website and/ or staff section of the school website and in printed form in staff room</a:t>
            </a:r>
          </a:p>
          <a:p>
            <a:r>
              <a:rPr lang="en-US" i="1" dirty="0" smtClean="0">
                <a:solidFill>
                  <a:srgbClr val="C52BC9"/>
                </a:solidFill>
              </a:rPr>
              <a:t>These need to be read ASAP and, once read, the front signature sheet of the copy kept in the staffroom must be signed by every staff member</a:t>
            </a:r>
          </a:p>
          <a:p>
            <a:pPr marL="0" indent="0">
              <a:buNone/>
            </a:pPr>
            <a:endParaRPr lang="en-US" i="1" dirty="0" smtClean="0">
              <a:solidFill>
                <a:srgbClr val="C52BC9"/>
              </a:solidFill>
            </a:endParaRPr>
          </a:p>
          <a:p>
            <a:pPr marL="0" indent="0">
              <a:buNone/>
            </a:pPr>
            <a:endParaRPr lang="en-GB" i="1" dirty="0" smtClean="0">
              <a:solidFill>
                <a:srgbClr val="C52BC9"/>
              </a:solidFill>
            </a:endParaRPr>
          </a:p>
          <a:p>
            <a:pPr marL="0" indent="0">
              <a:buNone/>
            </a:pPr>
            <a:endParaRPr lang="en-GB" i="1" dirty="0">
              <a:solidFill>
                <a:srgbClr val="C52BC9"/>
              </a:solidFill>
            </a:endParaRPr>
          </a:p>
        </p:txBody>
      </p:sp>
    </p:spTree>
    <p:extLst>
      <p:ext uri="{BB962C8B-B14F-4D97-AF65-F5344CB8AC3E}">
        <p14:creationId xmlns:p14="http://schemas.microsoft.com/office/powerpoint/2010/main" val="2127393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033E6-25BE-7795-BF3A-C1CFBB215DC6}"/>
              </a:ext>
            </a:extLst>
          </p:cNvPr>
          <p:cNvSpPr>
            <a:spLocks noGrp="1"/>
          </p:cNvSpPr>
          <p:nvPr>
            <p:ph type="title"/>
          </p:nvPr>
        </p:nvSpPr>
        <p:spPr/>
        <p:txBody>
          <a:bodyPr/>
          <a:lstStyle/>
          <a:p>
            <a:pPr algn="ctr"/>
            <a:r>
              <a:rPr lang="en-GB" dirty="0"/>
              <a:t>What is safeguarding?</a:t>
            </a:r>
          </a:p>
        </p:txBody>
      </p:sp>
      <p:pic>
        <p:nvPicPr>
          <p:cNvPr id="4" name="Content Placeholder 3">
            <a:extLst>
              <a:ext uri="{FF2B5EF4-FFF2-40B4-BE49-F238E27FC236}">
                <a16:creationId xmlns:a16="http://schemas.microsoft.com/office/drawing/2014/main" id="{1E9F1150-A899-F7CD-33BC-49AA45C07E12}"/>
              </a:ext>
            </a:extLst>
          </p:cNvPr>
          <p:cNvPicPr>
            <a:picLocks noGrp="1" noChangeAspect="1"/>
          </p:cNvPicPr>
          <p:nvPr>
            <p:ph idx="1"/>
          </p:nvPr>
        </p:nvPicPr>
        <p:blipFill>
          <a:blip r:embed="rId2"/>
          <a:stretch>
            <a:fillRect/>
          </a:stretch>
        </p:blipFill>
        <p:spPr>
          <a:xfrm>
            <a:off x="2449689" y="1924605"/>
            <a:ext cx="7586133" cy="4182684"/>
          </a:xfrm>
          <a:prstGeom prst="rect">
            <a:avLst/>
          </a:prstGeom>
        </p:spPr>
      </p:pic>
    </p:spTree>
    <p:extLst>
      <p:ext uri="{BB962C8B-B14F-4D97-AF65-F5344CB8AC3E}">
        <p14:creationId xmlns:p14="http://schemas.microsoft.com/office/powerpoint/2010/main" val="3433290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
          <p:cNvSpPr>
            <a:spLocks noGrp="1" noChangeArrowheads="1"/>
          </p:cNvSpPr>
          <p:nvPr>
            <p:ph type="title"/>
          </p:nvPr>
        </p:nvSpPr>
        <p:spPr>
          <a:xfrm>
            <a:off x="2736981" y="295673"/>
            <a:ext cx="6820677" cy="1231202"/>
          </a:xfrm>
        </p:spPr>
        <p:txBody>
          <a:bodyPr>
            <a:noAutofit/>
          </a:bodyPr>
          <a:lstStyle/>
          <a:p>
            <a:pPr algn="ctr" eaLnBrk="1" hangingPunct="1"/>
            <a:r>
              <a:rPr lang="en-GB" sz="3600" b="1" dirty="0">
                <a:solidFill>
                  <a:srgbClr val="002060"/>
                </a:solidFill>
                <a:latin typeface="+mn-lt"/>
              </a:rPr>
              <a:t/>
            </a:r>
            <a:br>
              <a:rPr lang="en-GB" sz="3600" b="1" dirty="0">
                <a:solidFill>
                  <a:srgbClr val="002060"/>
                </a:solidFill>
                <a:latin typeface="+mn-lt"/>
              </a:rPr>
            </a:br>
            <a:r>
              <a:rPr lang="en-GB" sz="3600" b="1" dirty="0">
                <a:latin typeface="+mn-lt"/>
              </a:rPr>
              <a:t>Child Protection or Safeguarding?</a:t>
            </a:r>
            <a:br>
              <a:rPr lang="en-GB" sz="3600" b="1" dirty="0">
                <a:latin typeface="+mn-lt"/>
              </a:rPr>
            </a:br>
            <a:r>
              <a:rPr lang="en-GB" sz="3600" b="1" dirty="0">
                <a:latin typeface="+mn-lt"/>
              </a:rPr>
              <a:t>A continuum…</a:t>
            </a:r>
            <a:r>
              <a:rPr lang="en-GB" sz="3600" b="1" dirty="0">
                <a:solidFill>
                  <a:srgbClr val="002060"/>
                </a:solidFill>
              </a:rPr>
              <a:t/>
            </a:r>
            <a:br>
              <a:rPr lang="en-GB" sz="3600" b="1" dirty="0">
                <a:solidFill>
                  <a:srgbClr val="002060"/>
                </a:solidFill>
              </a:rPr>
            </a:br>
            <a:endParaRPr lang="en-GB" sz="3600" b="1" dirty="0">
              <a:solidFill>
                <a:srgbClr val="002060"/>
              </a:solidFill>
            </a:endParaRPr>
          </a:p>
        </p:txBody>
      </p:sp>
      <p:sp>
        <p:nvSpPr>
          <p:cNvPr id="7172" name="Rectangle 5"/>
          <p:cNvSpPr>
            <a:spLocks noGrp="1" noChangeArrowheads="1"/>
          </p:cNvSpPr>
          <p:nvPr>
            <p:ph sz="half" idx="1"/>
          </p:nvPr>
        </p:nvSpPr>
        <p:spPr>
          <a:xfrm>
            <a:off x="6038851" y="1950720"/>
            <a:ext cx="3736074" cy="3638076"/>
          </a:xfrm>
        </p:spPr>
        <p:txBody>
          <a:bodyPr>
            <a:normAutofit lnSpcReduction="10000"/>
          </a:bodyPr>
          <a:lstStyle/>
          <a:p>
            <a:pPr eaLnBrk="1" hangingPunct="1">
              <a:buNone/>
            </a:pPr>
            <a:r>
              <a:rPr lang="en-GB" sz="1800" b="1" dirty="0"/>
              <a:t>	</a:t>
            </a:r>
            <a:r>
              <a:rPr lang="en-GB" b="1" dirty="0">
                <a:highlight>
                  <a:srgbClr val="C0C0C0"/>
                </a:highlight>
              </a:rPr>
              <a:t>Child Protection  </a:t>
            </a:r>
            <a:r>
              <a:rPr lang="en-GB" dirty="0"/>
              <a:t>is part of safeguarding and promoting welfare but refers to the specific activity  undertaken to protect children (0-18) who are suffering, or at risk of suffering </a:t>
            </a:r>
            <a:r>
              <a:rPr lang="en-GB" b="1" dirty="0"/>
              <a:t>significant harm</a:t>
            </a:r>
          </a:p>
        </p:txBody>
      </p:sp>
      <p:sp>
        <p:nvSpPr>
          <p:cNvPr id="7173" name="Rectangle 6"/>
          <p:cNvSpPr>
            <a:spLocks noGrp="1" noChangeArrowheads="1"/>
          </p:cNvSpPr>
          <p:nvPr>
            <p:ph sz="half" idx="2"/>
          </p:nvPr>
        </p:nvSpPr>
        <p:spPr>
          <a:xfrm>
            <a:off x="1938529" y="1950720"/>
            <a:ext cx="3507497" cy="3285650"/>
          </a:xfrm>
        </p:spPr>
        <p:txBody>
          <a:bodyPr>
            <a:normAutofit lnSpcReduction="10000"/>
          </a:bodyPr>
          <a:lstStyle/>
          <a:p>
            <a:pPr eaLnBrk="1" hangingPunct="1">
              <a:buNone/>
            </a:pPr>
            <a:r>
              <a:rPr lang="en-GB" b="1" dirty="0"/>
              <a:t>	</a:t>
            </a:r>
            <a:r>
              <a:rPr lang="en-GB" b="1" dirty="0">
                <a:highlight>
                  <a:srgbClr val="C0C0C0"/>
                </a:highlight>
              </a:rPr>
              <a:t>Safeguarding</a:t>
            </a:r>
            <a:r>
              <a:rPr lang="en-GB" b="1" dirty="0">
                <a:solidFill>
                  <a:srgbClr val="FF0000"/>
                </a:solidFill>
              </a:rPr>
              <a:t> </a:t>
            </a:r>
            <a:r>
              <a:rPr lang="en-GB" dirty="0"/>
              <a:t>activity is universal and based on prevention of harm and the promotion of  wellbeing of </a:t>
            </a:r>
            <a:r>
              <a:rPr lang="en-GB" b="1" dirty="0"/>
              <a:t>all</a:t>
            </a:r>
            <a:r>
              <a:rPr lang="en-GB" dirty="0"/>
              <a:t> pupils </a:t>
            </a:r>
          </a:p>
        </p:txBody>
      </p:sp>
    </p:spTree>
    <p:extLst>
      <p:ext uri="{BB962C8B-B14F-4D97-AF65-F5344CB8AC3E}">
        <p14:creationId xmlns:p14="http://schemas.microsoft.com/office/powerpoint/2010/main" val="1318500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12DDC-6A0E-63A4-C2C0-991FF47A5A21}"/>
              </a:ext>
            </a:extLst>
          </p:cNvPr>
          <p:cNvSpPr>
            <a:spLocks noGrp="1"/>
          </p:cNvSpPr>
          <p:nvPr>
            <p:ph type="ctrTitle"/>
          </p:nvPr>
        </p:nvSpPr>
        <p:spPr>
          <a:xfrm>
            <a:off x="1524000" y="272618"/>
            <a:ext cx="9144000" cy="1089209"/>
          </a:xfrm>
        </p:spPr>
        <p:txBody>
          <a:bodyPr>
            <a:normAutofit/>
          </a:bodyPr>
          <a:lstStyle/>
          <a:p>
            <a:pPr algn="l"/>
            <a:r>
              <a:rPr lang="en-US" sz="4400" b="1" dirty="0">
                <a:solidFill>
                  <a:srgbClr val="12263F"/>
                </a:solidFill>
              </a:rPr>
              <a:t>It can, and does, happen in our school</a:t>
            </a:r>
            <a:endParaRPr lang="en-GB" sz="4400" b="1" dirty="0"/>
          </a:p>
        </p:txBody>
      </p:sp>
      <p:sp>
        <p:nvSpPr>
          <p:cNvPr id="3" name="Subtitle 2">
            <a:extLst>
              <a:ext uri="{FF2B5EF4-FFF2-40B4-BE49-F238E27FC236}">
                <a16:creationId xmlns:a16="http://schemas.microsoft.com/office/drawing/2014/main" id="{FF273146-8091-BDD8-3252-A116DFD30E4C}"/>
              </a:ext>
            </a:extLst>
          </p:cNvPr>
          <p:cNvSpPr>
            <a:spLocks noGrp="1"/>
          </p:cNvSpPr>
          <p:nvPr>
            <p:ph type="subTitle" idx="1"/>
          </p:nvPr>
        </p:nvSpPr>
        <p:spPr>
          <a:xfrm>
            <a:off x="1237673" y="1573511"/>
            <a:ext cx="9430327" cy="3146271"/>
          </a:xfrm>
        </p:spPr>
        <p:txBody>
          <a:bodyPr>
            <a:normAutofit fontScale="62500" lnSpcReduction="20000"/>
          </a:bodyPr>
          <a:lstStyle/>
          <a:p>
            <a:pPr marL="342900" indent="-342900" algn="l">
              <a:buFont typeface="Arial" panose="020B0604020202020204" pitchFamily="34" charset="0"/>
              <a:buChar char="•"/>
            </a:pPr>
            <a:r>
              <a:rPr lang="en-GB" dirty="0"/>
              <a:t>Number of safeguarding reports made by staff last </a:t>
            </a:r>
            <a:r>
              <a:rPr lang="en-GB" dirty="0" smtClean="0"/>
              <a:t>year:</a:t>
            </a:r>
          </a:p>
          <a:p>
            <a:pPr algn="l"/>
            <a:r>
              <a:rPr lang="en-GB" dirty="0"/>
              <a:t> </a:t>
            </a:r>
            <a:r>
              <a:rPr lang="en-GB" dirty="0" smtClean="0"/>
              <a:t>In excess of 50 (these include: Note recorders/ Health and Safety concerns/ Record of disclosure forms)</a:t>
            </a:r>
          </a:p>
          <a:p>
            <a:pPr marL="342900" indent="-342900" algn="l">
              <a:buFont typeface="Arial" panose="020B0604020202020204" pitchFamily="34" charset="0"/>
              <a:buChar char="•"/>
            </a:pPr>
            <a:r>
              <a:rPr lang="en-US" dirty="0" smtClean="0"/>
              <a:t>Number of contacts made with Safeguarding Hub for advice: 5</a:t>
            </a:r>
            <a:endParaRPr lang="en-GB" dirty="0" smtClean="0"/>
          </a:p>
          <a:p>
            <a:pPr marL="342900" indent="-342900" algn="l">
              <a:buFont typeface="Arial" panose="020B0604020202020204" pitchFamily="34" charset="0"/>
              <a:buChar char="•"/>
            </a:pPr>
            <a:r>
              <a:rPr lang="en-GB" dirty="0" smtClean="0"/>
              <a:t>Number </a:t>
            </a:r>
            <a:r>
              <a:rPr lang="en-GB" dirty="0"/>
              <a:t>of referrals to </a:t>
            </a:r>
            <a:r>
              <a:rPr lang="en-GB" dirty="0" smtClean="0"/>
              <a:t>LA: 0 (This is not that the 5 contacts above were not worthy of referral.  The cases that were worthy of referral/ additional support were already known to services)</a:t>
            </a:r>
            <a:endParaRPr lang="en-GB" dirty="0">
              <a:solidFill>
                <a:srgbClr val="7030A0"/>
              </a:solidFill>
            </a:endParaRPr>
          </a:p>
          <a:p>
            <a:pPr marL="342900" indent="-342900" algn="l">
              <a:buFont typeface="Arial" panose="020B0604020202020204" pitchFamily="34" charset="0"/>
              <a:buChar char="•"/>
            </a:pPr>
            <a:r>
              <a:rPr lang="en-GB" dirty="0"/>
              <a:t>Number of Families accessing Early Help </a:t>
            </a:r>
            <a:r>
              <a:rPr lang="en-GB" dirty="0" smtClean="0"/>
              <a:t>Support</a:t>
            </a:r>
            <a:r>
              <a:rPr lang="en-GB" dirty="0" smtClean="0">
                <a:solidFill>
                  <a:srgbClr val="7030A0"/>
                </a:solidFill>
              </a:rPr>
              <a:t>: </a:t>
            </a:r>
            <a:r>
              <a:rPr lang="en-GB" dirty="0" smtClean="0"/>
              <a:t>2 At beginning of academic year/ 0 at end of academic year (6 week support programmes then no longer in receipt of support)</a:t>
            </a:r>
            <a:endParaRPr lang="en-GB" dirty="0">
              <a:solidFill>
                <a:srgbClr val="7030A0"/>
              </a:solidFill>
            </a:endParaRPr>
          </a:p>
          <a:p>
            <a:pPr marL="342900" indent="-342900" algn="l">
              <a:buFont typeface="Arial" panose="020B0604020202020204" pitchFamily="34" charset="0"/>
              <a:buChar char="•"/>
            </a:pPr>
            <a:r>
              <a:rPr lang="en-GB" dirty="0"/>
              <a:t>Number of Child Protection Plans </a:t>
            </a:r>
            <a:r>
              <a:rPr lang="en-GB" dirty="0" smtClean="0"/>
              <a:t>1</a:t>
            </a:r>
            <a:endParaRPr lang="en-GB" dirty="0"/>
          </a:p>
          <a:p>
            <a:pPr marL="342900" indent="-342900" algn="l">
              <a:buFont typeface="Arial" panose="020B0604020202020204" pitchFamily="34" charset="0"/>
              <a:buChar char="•"/>
            </a:pPr>
            <a:r>
              <a:rPr lang="en-GB" dirty="0"/>
              <a:t>Number of Children in Need </a:t>
            </a:r>
            <a:r>
              <a:rPr lang="en-GB" dirty="0" smtClean="0"/>
              <a:t>3</a:t>
            </a:r>
          </a:p>
          <a:p>
            <a:pPr marL="342900" indent="-342900" algn="l">
              <a:buFont typeface="Arial" panose="020B0604020202020204" pitchFamily="34" charset="0"/>
              <a:buChar char="•"/>
            </a:pPr>
            <a:endParaRPr lang="en-US" dirty="0"/>
          </a:p>
          <a:p>
            <a:pPr algn="l"/>
            <a:r>
              <a:rPr lang="en-US" dirty="0" smtClean="0"/>
              <a:t>Remember that the numbers above do not include pupils previously known to services for whom we are still monitoring in school but for whom official support via the above mechanisms are currently not in place</a:t>
            </a:r>
            <a:endParaRPr lang="en-GB" dirty="0"/>
          </a:p>
        </p:txBody>
      </p:sp>
    </p:spTree>
    <p:extLst>
      <p:ext uri="{BB962C8B-B14F-4D97-AF65-F5344CB8AC3E}">
        <p14:creationId xmlns:p14="http://schemas.microsoft.com/office/powerpoint/2010/main" val="3972945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5977D-CD73-B8FE-8682-2F92B80D48BD}"/>
              </a:ext>
            </a:extLst>
          </p:cNvPr>
          <p:cNvSpPr>
            <a:spLocks noGrp="1"/>
          </p:cNvSpPr>
          <p:nvPr>
            <p:ph type="title"/>
          </p:nvPr>
        </p:nvSpPr>
        <p:spPr/>
        <p:txBody>
          <a:bodyPr/>
          <a:lstStyle/>
          <a:p>
            <a:r>
              <a:rPr lang="en-US" dirty="0">
                <a:solidFill>
                  <a:srgbClr val="12263F"/>
                </a:solidFill>
              </a:rPr>
              <a:t>The school’s most</a:t>
            </a:r>
            <a:r>
              <a:rPr lang="en-US" sz="4400" dirty="0">
                <a:solidFill>
                  <a:srgbClr val="12263F"/>
                </a:solidFill>
              </a:rPr>
              <a:t> common safeguarding issues</a:t>
            </a:r>
            <a:endParaRPr lang="en-GB" dirty="0"/>
          </a:p>
        </p:txBody>
      </p:sp>
      <p:sp>
        <p:nvSpPr>
          <p:cNvPr id="3" name="Content Placeholder 2">
            <a:extLst>
              <a:ext uri="{FF2B5EF4-FFF2-40B4-BE49-F238E27FC236}">
                <a16:creationId xmlns:a16="http://schemas.microsoft.com/office/drawing/2014/main" id="{EAEFC997-F12C-9FC0-EA0F-57B26C919289}"/>
              </a:ext>
            </a:extLst>
          </p:cNvPr>
          <p:cNvSpPr>
            <a:spLocks noGrp="1"/>
          </p:cNvSpPr>
          <p:nvPr>
            <p:ph idx="1"/>
          </p:nvPr>
        </p:nvSpPr>
        <p:spPr/>
        <p:txBody>
          <a:bodyPr>
            <a:normAutofit fontScale="85000" lnSpcReduction="20000"/>
          </a:bodyPr>
          <a:lstStyle/>
          <a:p>
            <a:r>
              <a:rPr lang="en-GB" dirty="0">
                <a:solidFill>
                  <a:srgbClr val="7030A0"/>
                </a:solidFill>
              </a:rPr>
              <a:t>Issue </a:t>
            </a:r>
            <a:r>
              <a:rPr lang="en-GB" dirty="0">
                <a:solidFill>
                  <a:srgbClr val="7030A0"/>
                </a:solidFill>
              </a:rPr>
              <a:t>1:Child-on-child emotional / physical </a:t>
            </a:r>
            <a:r>
              <a:rPr lang="en-GB" dirty="0" smtClean="0">
                <a:solidFill>
                  <a:srgbClr val="7030A0"/>
                </a:solidFill>
              </a:rPr>
              <a:t>harm (Remember this can and does include pupils reporting calling each other names in the playground/ leaving each other out/ causing each other harm unintentionally – as this is safeguarding issues not CP issues)</a:t>
            </a:r>
            <a:endParaRPr lang="en-GB" dirty="0">
              <a:solidFill>
                <a:srgbClr val="7030A0"/>
              </a:solidFill>
            </a:endParaRPr>
          </a:p>
          <a:p>
            <a:r>
              <a:rPr lang="en-GB" dirty="0">
                <a:solidFill>
                  <a:srgbClr val="7030A0"/>
                </a:solidFill>
              </a:rPr>
              <a:t>Issue </a:t>
            </a:r>
            <a:r>
              <a:rPr lang="en-GB" dirty="0" smtClean="0">
                <a:solidFill>
                  <a:srgbClr val="7030A0"/>
                </a:solidFill>
              </a:rPr>
              <a:t>2</a:t>
            </a:r>
            <a:r>
              <a:rPr lang="en-GB" dirty="0">
                <a:solidFill>
                  <a:srgbClr val="7030A0"/>
                </a:solidFill>
              </a:rPr>
              <a:t>: Viewing inappropriate materials online </a:t>
            </a:r>
            <a:endParaRPr lang="en-GB" dirty="0" smtClean="0">
              <a:solidFill>
                <a:srgbClr val="7030A0"/>
              </a:solidFill>
            </a:endParaRPr>
          </a:p>
          <a:p>
            <a:r>
              <a:rPr lang="en-GB" dirty="0" smtClean="0">
                <a:solidFill>
                  <a:srgbClr val="7030A0"/>
                </a:solidFill>
              </a:rPr>
              <a:t>Issue 3: Domestic Abuse (skewed figures owing to one family)</a:t>
            </a:r>
            <a:endParaRPr lang="en-GB" dirty="0">
              <a:solidFill>
                <a:srgbClr val="7030A0"/>
              </a:solidFill>
            </a:endParaRPr>
          </a:p>
          <a:p>
            <a:endParaRPr lang="en-GB" dirty="0">
              <a:solidFill>
                <a:srgbClr val="7030A0"/>
              </a:solidFill>
            </a:endParaRPr>
          </a:p>
          <a:p>
            <a:pPr marL="0" indent="0">
              <a:buNone/>
            </a:pPr>
            <a:r>
              <a:rPr lang="en-GB" dirty="0">
                <a:solidFill>
                  <a:srgbClr val="7030A0"/>
                </a:solidFill>
              </a:rPr>
              <a:t>And in our local area </a:t>
            </a:r>
          </a:p>
          <a:p>
            <a:pPr marL="0" indent="0">
              <a:buNone/>
            </a:pPr>
            <a:endParaRPr lang="en-GB" dirty="0">
              <a:solidFill>
                <a:srgbClr val="7030A0"/>
              </a:solidFill>
            </a:endParaRPr>
          </a:p>
          <a:p>
            <a:pPr marL="0" indent="0">
              <a:buNone/>
            </a:pPr>
            <a:r>
              <a:rPr lang="en-GB" dirty="0">
                <a:solidFill>
                  <a:srgbClr val="7030A0"/>
                </a:solidFill>
              </a:rPr>
              <a:t>Issue </a:t>
            </a:r>
            <a:r>
              <a:rPr lang="en-GB" dirty="0" smtClean="0">
                <a:solidFill>
                  <a:srgbClr val="7030A0"/>
                </a:solidFill>
              </a:rPr>
              <a:t>1: Road safety</a:t>
            </a:r>
            <a:endParaRPr lang="en-GB" dirty="0">
              <a:solidFill>
                <a:srgbClr val="7030A0"/>
              </a:solidFill>
            </a:endParaRPr>
          </a:p>
          <a:p>
            <a:pPr marL="0" indent="0">
              <a:buNone/>
            </a:pPr>
            <a:r>
              <a:rPr lang="en-GB" dirty="0">
                <a:solidFill>
                  <a:srgbClr val="7030A0"/>
                </a:solidFill>
              </a:rPr>
              <a:t>Issue </a:t>
            </a:r>
            <a:r>
              <a:rPr lang="en-GB" dirty="0" smtClean="0">
                <a:solidFill>
                  <a:srgbClr val="7030A0"/>
                </a:solidFill>
              </a:rPr>
              <a:t>2: Exposure to intolerant views</a:t>
            </a:r>
            <a:endParaRPr lang="en-GB" dirty="0">
              <a:solidFill>
                <a:srgbClr val="7030A0"/>
              </a:solidFill>
            </a:endParaRPr>
          </a:p>
          <a:p>
            <a:pPr marL="0" indent="0">
              <a:buNone/>
            </a:pPr>
            <a:r>
              <a:rPr lang="en-GB" dirty="0">
                <a:solidFill>
                  <a:srgbClr val="7030A0"/>
                </a:solidFill>
              </a:rPr>
              <a:t>Issue </a:t>
            </a:r>
            <a:r>
              <a:rPr lang="en-GB" dirty="0" smtClean="0">
                <a:solidFill>
                  <a:srgbClr val="7030A0"/>
                </a:solidFill>
              </a:rPr>
              <a:t>3: Negative influence of social media</a:t>
            </a:r>
            <a:endParaRPr lang="en-GB" dirty="0">
              <a:solidFill>
                <a:srgbClr val="7030A0"/>
              </a:solidFill>
            </a:endParaRPr>
          </a:p>
          <a:p>
            <a:pPr marL="0" indent="0">
              <a:buNone/>
            </a:pPr>
            <a:endParaRPr lang="en-GB" dirty="0">
              <a:solidFill>
                <a:srgbClr val="7030A0"/>
              </a:solidFill>
            </a:endParaRPr>
          </a:p>
          <a:p>
            <a:pPr marL="0" indent="0">
              <a:buNone/>
            </a:pPr>
            <a:endParaRPr lang="en-GB" dirty="0">
              <a:solidFill>
                <a:srgbClr val="7030A0"/>
              </a:solidFill>
            </a:endParaRPr>
          </a:p>
          <a:p>
            <a:pPr marL="0" indent="0">
              <a:buNone/>
            </a:pPr>
            <a:endParaRPr lang="en-GB" dirty="0">
              <a:solidFill>
                <a:srgbClr val="7030A0"/>
              </a:solidFill>
            </a:endParaRPr>
          </a:p>
        </p:txBody>
      </p:sp>
    </p:spTree>
    <p:extLst>
      <p:ext uri="{BB962C8B-B14F-4D97-AF65-F5344CB8AC3E}">
        <p14:creationId xmlns:p14="http://schemas.microsoft.com/office/powerpoint/2010/main" val="2436698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3ADE4-A426-16FE-273D-44A3639B7C8F}"/>
              </a:ext>
            </a:extLst>
          </p:cNvPr>
          <p:cNvSpPr>
            <a:spLocks noGrp="1"/>
          </p:cNvSpPr>
          <p:nvPr>
            <p:ph type="title"/>
          </p:nvPr>
        </p:nvSpPr>
        <p:spPr/>
        <p:txBody>
          <a:bodyPr/>
          <a:lstStyle/>
          <a:p>
            <a:pPr marL="0" indent="0">
              <a:buNone/>
            </a:pPr>
            <a:r>
              <a:rPr lang="en-GB" dirty="0"/>
              <a:t>Positive culture around safeguarding</a:t>
            </a:r>
          </a:p>
        </p:txBody>
      </p:sp>
      <p:sp>
        <p:nvSpPr>
          <p:cNvPr id="3" name="Content Placeholder 2">
            <a:extLst>
              <a:ext uri="{FF2B5EF4-FFF2-40B4-BE49-F238E27FC236}">
                <a16:creationId xmlns:a16="http://schemas.microsoft.com/office/drawing/2014/main" id="{073786A8-9740-DB27-5AEF-E81849ECB1BB}"/>
              </a:ext>
            </a:extLst>
          </p:cNvPr>
          <p:cNvSpPr>
            <a:spLocks noGrp="1"/>
          </p:cNvSpPr>
          <p:nvPr>
            <p:ph idx="1"/>
          </p:nvPr>
        </p:nvSpPr>
        <p:spPr/>
        <p:txBody>
          <a:bodyPr>
            <a:normAutofit fontScale="92500" lnSpcReduction="20000"/>
          </a:bodyPr>
          <a:lstStyle/>
          <a:p>
            <a:pPr marL="0" indent="0">
              <a:buNone/>
            </a:pPr>
            <a:r>
              <a:rPr lang="en-GB" dirty="0"/>
              <a:t>This means you:</a:t>
            </a:r>
          </a:p>
          <a:p>
            <a:endParaRPr lang="en-GB" dirty="0"/>
          </a:p>
          <a:p>
            <a:r>
              <a:rPr lang="en-GB" dirty="0"/>
              <a:t>Protect pupils from serious harm, both online and offline</a:t>
            </a:r>
          </a:p>
          <a:p>
            <a:r>
              <a:rPr lang="en-GB" dirty="0"/>
              <a:t>Are vigilant and maintain an attitude of ‘it could happen here’</a:t>
            </a:r>
          </a:p>
          <a:p>
            <a:r>
              <a:rPr lang="en-GB" dirty="0"/>
              <a:t>Are open and transparent, share information with others and actively seek expert advice when required</a:t>
            </a:r>
          </a:p>
          <a:p>
            <a:r>
              <a:rPr lang="en-GB" dirty="0"/>
              <a:t>Actively seek and listen to the views and experiences of pupils, staff and parents/carers, taking prompt but proportionate action to address any concerns</a:t>
            </a:r>
          </a:p>
          <a:p>
            <a:r>
              <a:rPr lang="en-GB" dirty="0"/>
              <a:t>Are receptive to challenge and are reflective of your practices to make sure that your safeguarding policies, systems and processes are kept under continuous review</a:t>
            </a:r>
          </a:p>
        </p:txBody>
      </p:sp>
    </p:spTree>
    <p:extLst>
      <p:ext uri="{BB962C8B-B14F-4D97-AF65-F5344CB8AC3E}">
        <p14:creationId xmlns:p14="http://schemas.microsoft.com/office/powerpoint/2010/main" val="4505955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600</TotalTime>
  <Words>4054</Words>
  <Application>Microsoft Office PowerPoint</Application>
  <PresentationFormat>Widescreen</PresentationFormat>
  <Paragraphs>357</Paragraphs>
  <Slides>46</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Alegreya Sans</vt:lpstr>
      <vt:lpstr>-apple-system</vt:lpstr>
      <vt:lpstr>Arial</vt:lpstr>
      <vt:lpstr>Calibri</vt:lpstr>
      <vt:lpstr>Calibri Light</vt:lpstr>
      <vt:lpstr>MS Mincho</vt:lpstr>
      <vt:lpstr>Rubik</vt:lpstr>
      <vt:lpstr>Times New Roman</vt:lpstr>
      <vt:lpstr>Office Theme</vt:lpstr>
      <vt:lpstr>Annual Staff Child Protection &amp; Safeguarding Update Briefing  September 2024 </vt:lpstr>
      <vt:lpstr>Bubwith Community Primary School</vt:lpstr>
      <vt:lpstr>Designated Safeguarding Leads</vt:lpstr>
      <vt:lpstr>The aims of this briefing are: </vt:lpstr>
      <vt:lpstr>What is safeguarding?</vt:lpstr>
      <vt:lpstr> Child Protection or Safeguarding? A continuum… </vt:lpstr>
      <vt:lpstr>It can, and does, happen in our school</vt:lpstr>
      <vt:lpstr>The school’s most common safeguarding issues</vt:lpstr>
      <vt:lpstr>Positive culture around safeguarding</vt:lpstr>
      <vt:lpstr>Preventive Education – Not to be confused with the PREVENT anti-radicalisation agenda but PREVENT would form part of this</vt:lpstr>
      <vt:lpstr>Keeping Children Safe in Education 2024 Updates</vt:lpstr>
      <vt:lpstr>KCSIE 2024 Defining Abuse, Neglect and Exploitation</vt:lpstr>
      <vt:lpstr>Contextual Safeguarding </vt:lpstr>
      <vt:lpstr>Alignment with Working Together to Safeguard Children Guidance</vt:lpstr>
      <vt:lpstr>Early Help - What school and college staff should look out for</vt:lpstr>
      <vt:lpstr>Children who are lesbian, gay, bisexual, or gender questioning </vt:lpstr>
      <vt:lpstr>  The different kinds of safeguarding issues that can put children at risk of harm   </vt:lpstr>
      <vt:lpstr>What is exploitation?</vt:lpstr>
      <vt:lpstr>Ways in which a child/young person can be exploited: </vt:lpstr>
      <vt:lpstr>Honour-based abuse (including Female Genital Mutilation and Forced Marriage)  </vt:lpstr>
      <vt:lpstr>The ‘Prevent Duty’</vt:lpstr>
      <vt:lpstr>Child on Child Abuse</vt:lpstr>
      <vt:lpstr>Domestic Abuse</vt:lpstr>
      <vt:lpstr>Operation Encompass School   </vt:lpstr>
      <vt:lpstr>Mental Health in Children</vt:lpstr>
      <vt:lpstr>Online Safety   </vt:lpstr>
      <vt:lpstr>Filtering and Monitoring </vt:lpstr>
      <vt:lpstr>Act on attendance before children become missing from education</vt:lpstr>
      <vt:lpstr>Safeguarding Children with SEND</vt:lpstr>
      <vt:lpstr>What to do if you have a concern about a child</vt:lpstr>
      <vt:lpstr>Responding to Child concern or worry</vt:lpstr>
      <vt:lpstr>Record keeping </vt:lpstr>
      <vt:lpstr>Summary: key points about what safeguarding is and what it means for our school</vt:lpstr>
      <vt:lpstr>The School ‘Staff Code of Conduct’ is designed to:</vt:lpstr>
      <vt:lpstr>Professional Online Reputation</vt:lpstr>
      <vt:lpstr> Allegations against school staff </vt:lpstr>
      <vt:lpstr> Low Level Concerns </vt:lpstr>
      <vt:lpstr>If you are worried about a colleague's behaviour </vt:lpstr>
      <vt:lpstr>If things do not change…..</vt:lpstr>
      <vt:lpstr>Summary of today's briefing </vt:lpstr>
      <vt:lpstr>School Child Protection &amp; Safeguarding internal procedures  </vt:lpstr>
      <vt:lpstr>School Child Protection &amp; Safeguarding internal procedures  </vt:lpstr>
      <vt:lpstr>School Child Protection &amp; Safeguarding internal procedures  </vt:lpstr>
      <vt:lpstr>School Child Protection &amp; Safeguarding internal procedures  </vt:lpstr>
      <vt:lpstr>Quizzes – 13 quizzes – putting the theory into practice</vt:lpstr>
      <vt:lpstr>School Safeguarding Policies Update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Staff Child Protection &amp; Safeguarding Update Briefing  September 2024</dc:title>
  <dc:creator>Tahnee Burgess</dc:creator>
  <cp:lastModifiedBy>Amy Bailiss</cp:lastModifiedBy>
  <cp:revision>37</cp:revision>
  <dcterms:created xsi:type="dcterms:W3CDTF">2024-07-15T11:23:15Z</dcterms:created>
  <dcterms:modified xsi:type="dcterms:W3CDTF">2024-08-02T14:06:48Z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4828c0-bf9e-487a-a999-4cc0afddd2a0_Enabled">
    <vt:lpwstr>true</vt:lpwstr>
  </property>
  <property fmtid="{D5CDD505-2E9C-101B-9397-08002B2CF9AE}" pid="3" name="MSIP_Label_2a4828c0-bf9e-487a-a999-4cc0afddd2a0_SetDate">
    <vt:lpwstr>2024-07-15T11:45:15Z</vt:lpwstr>
  </property>
  <property fmtid="{D5CDD505-2E9C-101B-9397-08002B2CF9AE}" pid="4" name="MSIP_Label_2a4828c0-bf9e-487a-a999-4cc0afddd2a0_Method">
    <vt:lpwstr>Standard</vt:lpwstr>
  </property>
  <property fmtid="{D5CDD505-2E9C-101B-9397-08002B2CF9AE}" pid="5" name="MSIP_Label_2a4828c0-bf9e-487a-a999-4cc0afddd2a0_Name">
    <vt:lpwstr>Not Sensitive</vt:lpwstr>
  </property>
  <property fmtid="{D5CDD505-2E9C-101B-9397-08002B2CF9AE}" pid="6" name="MSIP_Label_2a4828c0-bf9e-487a-a999-4cc0afddd2a0_SiteId">
    <vt:lpwstr>351368d1-9b5a-4c8b-ac76-f39b4c7dd76c</vt:lpwstr>
  </property>
  <property fmtid="{D5CDD505-2E9C-101B-9397-08002B2CF9AE}" pid="7" name="MSIP_Label_2a4828c0-bf9e-487a-a999-4cc0afddd2a0_ActionId">
    <vt:lpwstr>a9f02acf-c6f8-413d-a52a-8dae8b625ff6</vt:lpwstr>
  </property>
  <property fmtid="{D5CDD505-2E9C-101B-9397-08002B2CF9AE}" pid="8" name="MSIP_Label_2a4828c0-bf9e-487a-a999-4cc0afddd2a0_ContentBits">
    <vt:lpwstr>0</vt:lpwstr>
  </property>
</Properties>
</file>